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2"/>
  </p:notesMasterIdLst>
  <p:sldIdLst>
    <p:sldId id="395" r:id="rId2"/>
    <p:sldId id="301" r:id="rId3"/>
    <p:sldId id="300" r:id="rId4"/>
    <p:sldId id="283" r:id="rId5"/>
    <p:sldId id="304" r:id="rId6"/>
    <p:sldId id="305" r:id="rId7"/>
    <p:sldId id="333" r:id="rId8"/>
    <p:sldId id="306" r:id="rId9"/>
    <p:sldId id="307" r:id="rId10"/>
    <p:sldId id="350" r:id="rId11"/>
    <p:sldId id="351" r:id="rId12"/>
    <p:sldId id="342" r:id="rId13"/>
    <p:sldId id="396" r:id="rId14"/>
    <p:sldId id="398" r:id="rId15"/>
    <p:sldId id="309" r:id="rId16"/>
    <p:sldId id="399" r:id="rId17"/>
    <p:sldId id="336" r:id="rId18"/>
    <p:sldId id="397" r:id="rId19"/>
    <p:sldId id="338" r:id="rId20"/>
    <p:sldId id="339" r:id="rId21"/>
    <p:sldId id="310" r:id="rId22"/>
    <p:sldId id="341" r:id="rId23"/>
    <p:sldId id="313" r:id="rId24"/>
    <p:sldId id="335" r:id="rId25"/>
    <p:sldId id="312" r:id="rId26"/>
    <p:sldId id="404" r:id="rId27"/>
    <p:sldId id="402" r:id="rId28"/>
    <p:sldId id="403" r:id="rId29"/>
    <p:sldId id="358" r:id="rId30"/>
    <p:sldId id="314" r:id="rId31"/>
    <p:sldId id="400" r:id="rId32"/>
    <p:sldId id="354" r:id="rId33"/>
    <p:sldId id="356" r:id="rId34"/>
    <p:sldId id="357" r:id="rId35"/>
    <p:sldId id="343" r:id="rId36"/>
    <p:sldId id="407" r:id="rId37"/>
    <p:sldId id="405" r:id="rId38"/>
    <p:sldId id="406" r:id="rId39"/>
    <p:sldId id="344" r:id="rId40"/>
    <p:sldId id="345" r:id="rId41"/>
    <p:sldId id="346" r:id="rId42"/>
    <p:sldId id="347" r:id="rId43"/>
    <p:sldId id="348" r:id="rId44"/>
    <p:sldId id="349" r:id="rId45"/>
    <p:sldId id="359" r:id="rId46"/>
    <p:sldId id="316" r:id="rId47"/>
    <p:sldId id="378" r:id="rId48"/>
    <p:sldId id="379" r:id="rId49"/>
    <p:sldId id="380" r:id="rId50"/>
    <p:sldId id="381" r:id="rId51"/>
    <p:sldId id="317" r:id="rId52"/>
    <p:sldId id="362" r:id="rId53"/>
    <p:sldId id="382" r:id="rId54"/>
    <p:sldId id="383" r:id="rId55"/>
    <p:sldId id="384" r:id="rId56"/>
    <p:sldId id="385" r:id="rId57"/>
    <p:sldId id="320" r:id="rId58"/>
    <p:sldId id="321" r:id="rId59"/>
    <p:sldId id="409" r:id="rId60"/>
    <p:sldId id="363" r:id="rId61"/>
    <p:sldId id="364" r:id="rId62"/>
    <p:sldId id="365" r:id="rId63"/>
    <p:sldId id="410" r:id="rId64"/>
    <p:sldId id="366" r:id="rId65"/>
    <p:sldId id="411" r:id="rId66"/>
    <p:sldId id="367" r:id="rId67"/>
    <p:sldId id="412" r:id="rId68"/>
    <p:sldId id="368" r:id="rId69"/>
    <p:sldId id="369" r:id="rId70"/>
    <p:sldId id="372" r:id="rId71"/>
    <p:sldId id="413" r:id="rId72"/>
    <p:sldId id="414" r:id="rId73"/>
    <p:sldId id="415" r:id="rId74"/>
    <p:sldId id="416" r:id="rId75"/>
    <p:sldId id="417" r:id="rId76"/>
    <p:sldId id="418" r:id="rId77"/>
    <p:sldId id="419" r:id="rId78"/>
    <p:sldId id="323" r:id="rId79"/>
    <p:sldId id="318" r:id="rId80"/>
    <p:sldId id="324" r:id="rId81"/>
    <p:sldId id="420" r:id="rId82"/>
    <p:sldId id="421" r:id="rId83"/>
    <p:sldId id="422" r:id="rId84"/>
    <p:sldId id="424" r:id="rId85"/>
    <p:sldId id="423" r:id="rId86"/>
    <p:sldId id="426" r:id="rId87"/>
    <p:sldId id="425" r:id="rId88"/>
    <p:sldId id="427" r:id="rId89"/>
    <p:sldId id="428" r:id="rId90"/>
    <p:sldId id="429" r:id="rId91"/>
    <p:sldId id="430" r:id="rId92"/>
    <p:sldId id="431" r:id="rId93"/>
    <p:sldId id="432" r:id="rId94"/>
    <p:sldId id="433" r:id="rId95"/>
    <p:sldId id="434" r:id="rId96"/>
    <p:sldId id="435" r:id="rId97"/>
    <p:sldId id="319" r:id="rId98"/>
    <p:sldId id="326" r:id="rId99"/>
    <p:sldId id="387" r:id="rId100"/>
    <p:sldId id="388" r:id="rId101"/>
    <p:sldId id="327" r:id="rId102"/>
    <p:sldId id="329" r:id="rId103"/>
    <p:sldId id="392" r:id="rId104"/>
    <p:sldId id="389" r:id="rId105"/>
    <p:sldId id="390" r:id="rId106"/>
    <p:sldId id="393" r:id="rId107"/>
    <p:sldId id="394" r:id="rId108"/>
    <p:sldId id="436" r:id="rId109"/>
    <p:sldId id="437" r:id="rId110"/>
    <p:sldId id="438" r:id="rId111"/>
    <p:sldId id="439" r:id="rId112"/>
    <p:sldId id="440" r:id="rId113"/>
    <p:sldId id="441" r:id="rId114"/>
    <p:sldId id="443" r:id="rId115"/>
    <p:sldId id="445" r:id="rId116"/>
    <p:sldId id="446" r:id="rId117"/>
    <p:sldId id="447" r:id="rId118"/>
    <p:sldId id="448" r:id="rId119"/>
    <p:sldId id="449" r:id="rId120"/>
    <p:sldId id="299" r:id="rId12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EB9B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24" autoAdjust="0"/>
    <p:restoredTop sz="81159" autoAdjust="0"/>
  </p:normalViewPr>
  <p:slideViewPr>
    <p:cSldViewPr>
      <p:cViewPr varScale="1">
        <p:scale>
          <a:sx n="51" d="100"/>
          <a:sy n="51" d="100"/>
        </p:scale>
        <p:origin x="1732" y="24"/>
      </p:cViewPr>
      <p:guideLst>
        <p:guide orient="horz" pos="2160"/>
        <p:guide pos="2880"/>
      </p:guideLst>
    </p:cSldViewPr>
  </p:slideViewPr>
  <p:outlineViewPr>
    <p:cViewPr>
      <p:scale>
        <a:sx n="33" d="100"/>
        <a:sy n="33" d="100"/>
      </p:scale>
      <p:origin x="0" y="-21228"/>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Lst>
  </p:outlineViewPr>
  <p:notesTextViewPr>
    <p:cViewPr>
      <p:scale>
        <a:sx n="100" d="100"/>
        <a:sy n="100" d="100"/>
      </p:scale>
      <p:origin x="0" y="0"/>
    </p:cViewPr>
  </p:notesTextViewPr>
  <p:sorterViewPr>
    <p:cViewPr varScale="1">
      <p:scale>
        <a:sx n="1" d="1"/>
        <a:sy n="1" d="1"/>
      </p:scale>
      <p:origin x="0" y="-936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_rels/viewProps.xml.rels><?xml version="1.0" encoding="UTF-8" standalone="yes"?>
<Relationships xmlns="http://schemas.openxmlformats.org/package/2006/relationships"><Relationship Id="rId8" Type="http://schemas.openxmlformats.org/officeDocument/2006/relationships/slide" Target="slides/slide35.xml"/><Relationship Id="rId13" Type="http://schemas.openxmlformats.org/officeDocument/2006/relationships/slide" Target="slides/slide41.xml"/><Relationship Id="rId18" Type="http://schemas.openxmlformats.org/officeDocument/2006/relationships/slide" Target="slides/slide63.xml"/><Relationship Id="rId26" Type="http://schemas.openxmlformats.org/officeDocument/2006/relationships/slide" Target="slides/slide73.xml"/><Relationship Id="rId3" Type="http://schemas.openxmlformats.org/officeDocument/2006/relationships/slide" Target="slides/slide11.xml"/><Relationship Id="rId21" Type="http://schemas.openxmlformats.org/officeDocument/2006/relationships/slide" Target="slides/slide67.xml"/><Relationship Id="rId7" Type="http://schemas.openxmlformats.org/officeDocument/2006/relationships/slide" Target="slides/slide33.xml"/><Relationship Id="rId12" Type="http://schemas.openxmlformats.org/officeDocument/2006/relationships/slide" Target="slides/slide40.xml"/><Relationship Id="rId17" Type="http://schemas.openxmlformats.org/officeDocument/2006/relationships/slide" Target="slides/slide62.xml"/><Relationship Id="rId25" Type="http://schemas.openxmlformats.org/officeDocument/2006/relationships/slide" Target="slides/slide72.xml"/><Relationship Id="rId2" Type="http://schemas.openxmlformats.org/officeDocument/2006/relationships/slide" Target="slides/slide10.xml"/><Relationship Id="rId16" Type="http://schemas.openxmlformats.org/officeDocument/2006/relationships/slide" Target="slides/slide60.xml"/><Relationship Id="rId20" Type="http://schemas.openxmlformats.org/officeDocument/2006/relationships/slide" Target="slides/slide65.xml"/><Relationship Id="rId29" Type="http://schemas.openxmlformats.org/officeDocument/2006/relationships/slide" Target="slides/slide76.xml"/><Relationship Id="rId1" Type="http://schemas.openxmlformats.org/officeDocument/2006/relationships/slide" Target="slides/slide7.xml"/><Relationship Id="rId6" Type="http://schemas.openxmlformats.org/officeDocument/2006/relationships/slide" Target="slides/slide32.xml"/><Relationship Id="rId11" Type="http://schemas.openxmlformats.org/officeDocument/2006/relationships/slide" Target="slides/slide38.xml"/><Relationship Id="rId24" Type="http://schemas.openxmlformats.org/officeDocument/2006/relationships/slide" Target="slides/slide71.xml"/><Relationship Id="rId5" Type="http://schemas.openxmlformats.org/officeDocument/2006/relationships/slide" Target="slides/slide19.xml"/><Relationship Id="rId15" Type="http://schemas.openxmlformats.org/officeDocument/2006/relationships/slide" Target="slides/slide43.xml"/><Relationship Id="rId23" Type="http://schemas.openxmlformats.org/officeDocument/2006/relationships/slide" Target="slides/slide70.xml"/><Relationship Id="rId28" Type="http://schemas.openxmlformats.org/officeDocument/2006/relationships/slide" Target="slides/slide75.xml"/><Relationship Id="rId10" Type="http://schemas.openxmlformats.org/officeDocument/2006/relationships/slide" Target="slides/slide37.xml"/><Relationship Id="rId19" Type="http://schemas.openxmlformats.org/officeDocument/2006/relationships/slide" Target="slides/slide64.xml"/><Relationship Id="rId4" Type="http://schemas.openxmlformats.org/officeDocument/2006/relationships/slide" Target="slides/slide17.xml"/><Relationship Id="rId9" Type="http://schemas.openxmlformats.org/officeDocument/2006/relationships/slide" Target="slides/slide36.xml"/><Relationship Id="rId14" Type="http://schemas.openxmlformats.org/officeDocument/2006/relationships/slide" Target="slides/slide42.xml"/><Relationship Id="rId22" Type="http://schemas.openxmlformats.org/officeDocument/2006/relationships/slide" Target="slides/slide68.xml"/><Relationship Id="rId27" Type="http://schemas.openxmlformats.org/officeDocument/2006/relationships/slide" Target="slides/slide74.xml"/><Relationship Id="rId30" Type="http://schemas.openxmlformats.org/officeDocument/2006/relationships/slide" Target="slides/slide77.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anose="020F0502020204030204"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7B39C21E-E755-49BC-BD01-951A1955DE0A}" type="datetimeFigureOut">
              <a:rPr lang="en-US"/>
              <a:pPr/>
              <a:t>3/26/2024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anose="020F050202020403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45507654-C941-4463-9742-4500FEAA44AE}" type="slidenum">
              <a:rPr lang="en-US"/>
              <a:pPr/>
              <a:t>‹#›</a:t>
            </a:fld>
            <a:endParaRPr lang="en-US"/>
          </a:p>
        </p:txBody>
      </p:sp>
    </p:spTree>
    <p:extLst>
      <p:ext uri="{BB962C8B-B14F-4D97-AF65-F5344CB8AC3E}">
        <p14:creationId xmlns:p14="http://schemas.microsoft.com/office/powerpoint/2010/main" val="31686759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b="1" i="0" kern="1200" dirty="0">
                <a:solidFill>
                  <a:schemeClr val="tx1"/>
                </a:solidFill>
                <a:effectLst/>
                <a:latin typeface="+mn-lt"/>
                <a:ea typeface="+mn-ea"/>
                <a:cs typeface="+mn-cs"/>
              </a:rPr>
              <a:t>Guidance to the Teacher</a:t>
            </a:r>
            <a:br>
              <a:rPr lang="en-GB" sz="1200" i="0" kern="1200" dirty="0">
                <a:solidFill>
                  <a:schemeClr val="tx1"/>
                </a:solidFill>
                <a:effectLst/>
                <a:latin typeface="+mn-lt"/>
                <a:ea typeface="+mn-ea"/>
                <a:cs typeface="+mn-cs"/>
              </a:rPr>
            </a:br>
            <a:r>
              <a:rPr lang="en-GB" sz="1200" i="0" kern="1200" dirty="0">
                <a:solidFill>
                  <a:schemeClr val="tx1"/>
                </a:solidFill>
                <a:effectLst/>
                <a:latin typeface="+mn-lt"/>
                <a:ea typeface="+mn-ea"/>
                <a:cs typeface="+mn-cs"/>
              </a:rPr>
              <a:t>It is important for the learners to interact with all the data communication tools mentioned in this topic for them to appreciate and clearly make a distinction between their usage.</a:t>
            </a:r>
            <a:br>
              <a:rPr lang="en-GB" sz="1200" i="0" kern="1200" dirty="0">
                <a:solidFill>
                  <a:schemeClr val="tx1"/>
                </a:solidFill>
                <a:effectLst/>
                <a:latin typeface="+mn-lt"/>
                <a:ea typeface="+mn-ea"/>
                <a:cs typeface="+mn-cs"/>
              </a:rPr>
            </a:br>
            <a:r>
              <a:rPr lang="en-GB" sz="1200" i="0" kern="1200" dirty="0">
                <a:solidFill>
                  <a:schemeClr val="tx1"/>
                </a:solidFill>
                <a:effectLst/>
                <a:latin typeface="+mn-lt"/>
                <a:ea typeface="+mn-ea"/>
                <a:cs typeface="+mn-cs"/>
              </a:rPr>
              <a:t>You are advised to use physical network devices as visual aids for the learners to visualise and learn from.</a:t>
            </a:r>
            <a:br>
              <a:rPr lang="en-GB" sz="1200" i="0" kern="1200" dirty="0">
                <a:solidFill>
                  <a:schemeClr val="tx1"/>
                </a:solidFill>
                <a:effectLst/>
                <a:latin typeface="+mn-lt"/>
                <a:ea typeface="+mn-ea"/>
                <a:cs typeface="+mn-cs"/>
              </a:rPr>
            </a:br>
            <a:r>
              <a:rPr lang="en-GB" sz="1200" i="0" kern="1200" dirty="0">
                <a:solidFill>
                  <a:schemeClr val="tx1"/>
                </a:solidFill>
                <a:effectLst/>
                <a:latin typeface="+mn-lt"/>
                <a:ea typeface="+mn-ea"/>
                <a:cs typeface="+mn-cs"/>
              </a:rPr>
              <a:t>Prepare activities that allow learners to work individually or in groups to identify and list the components of a computer network and their uses, to identify and list the implications of a computer network.</a:t>
            </a:r>
            <a:br>
              <a:rPr lang="en-GB" sz="1200" i="0" kern="1200" dirty="0">
                <a:solidFill>
                  <a:schemeClr val="tx1"/>
                </a:solidFill>
                <a:effectLst/>
                <a:latin typeface="+mn-lt"/>
                <a:ea typeface="+mn-ea"/>
                <a:cs typeface="+mn-cs"/>
              </a:rPr>
            </a:br>
            <a:r>
              <a:rPr lang="en-GB" sz="1200" b="1" i="0" kern="1200" dirty="0">
                <a:solidFill>
                  <a:schemeClr val="tx1"/>
                </a:solidFill>
                <a:effectLst/>
                <a:latin typeface="+mn-lt"/>
                <a:ea typeface="+mn-ea"/>
                <a:cs typeface="+mn-cs"/>
              </a:rPr>
              <a:t>Suggested Competences for Assessment</a:t>
            </a:r>
            <a:br>
              <a:rPr lang="en-GB" sz="1200" i="0" kern="1200" dirty="0">
                <a:solidFill>
                  <a:schemeClr val="tx1"/>
                </a:solidFill>
                <a:effectLst/>
                <a:latin typeface="+mn-lt"/>
                <a:ea typeface="+mn-ea"/>
                <a:cs typeface="+mn-cs"/>
              </a:rPr>
            </a:br>
            <a:r>
              <a:rPr lang="en-GB" sz="1200" i="0" kern="1200" dirty="0">
                <a:solidFill>
                  <a:schemeClr val="tx1"/>
                </a:solidFill>
                <a:effectLst/>
                <a:latin typeface="+mn-lt"/>
                <a:ea typeface="+mn-ea"/>
                <a:cs typeface="+mn-cs"/>
              </a:rPr>
              <a:t>Assess the learners’ ability to effectively communicate using data communication tools and explain the types of computer networks.</a:t>
            </a:r>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a:t>
            </a:fld>
            <a:endParaRPr lang="en-US"/>
          </a:p>
        </p:txBody>
      </p:sp>
    </p:spTree>
    <p:extLst>
      <p:ext uri="{BB962C8B-B14F-4D97-AF65-F5344CB8AC3E}">
        <p14:creationId xmlns:p14="http://schemas.microsoft.com/office/powerpoint/2010/main" val="3716464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4</a:t>
            </a:fld>
            <a:endParaRPr lang="en-US"/>
          </a:p>
        </p:txBody>
      </p:sp>
    </p:spTree>
    <p:extLst>
      <p:ext uri="{BB962C8B-B14F-4D97-AF65-F5344CB8AC3E}">
        <p14:creationId xmlns:p14="http://schemas.microsoft.com/office/powerpoint/2010/main" val="2188832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45</a:t>
            </a:fld>
            <a:endParaRPr lang="en-US"/>
          </a:p>
        </p:txBody>
      </p:sp>
    </p:spTree>
    <p:extLst>
      <p:ext uri="{BB962C8B-B14F-4D97-AF65-F5344CB8AC3E}">
        <p14:creationId xmlns:p14="http://schemas.microsoft.com/office/powerpoint/2010/main" val="2391011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Sample IT Codes of Conduct</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Computers may not be used to harm other people.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may not interfere with other's computer work.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may not meddle in other's computer files.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Computers may not be used to steal.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Computers may not be used to bear false witness.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may not copy or use software illegally.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may not use other's computer resources without authorization.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may not use other's output.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shall consider the social impact of programs and systems they design. </a:t>
            </a:r>
            <a:endParaRPr lang="en-GB"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Users should always use computers in a way that demonstrates consideration and respect for other people. </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56</a:t>
            </a:fld>
            <a:endParaRPr lang="en-US"/>
          </a:p>
        </p:txBody>
      </p:sp>
    </p:spTree>
    <p:extLst>
      <p:ext uri="{BB962C8B-B14F-4D97-AF65-F5344CB8AC3E}">
        <p14:creationId xmlns:p14="http://schemas.microsoft.com/office/powerpoint/2010/main" val="2260126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120</a:t>
            </a:fld>
            <a:endParaRPr lang="en-US"/>
          </a:p>
        </p:txBody>
      </p:sp>
    </p:spTree>
    <p:extLst>
      <p:ext uri="{BB962C8B-B14F-4D97-AF65-F5344CB8AC3E}">
        <p14:creationId xmlns:p14="http://schemas.microsoft.com/office/powerpoint/2010/main" val="16087848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4" name="Title 1"/>
          <p:cNvSpPr>
            <a:spLocks noGrp="1"/>
          </p:cNvSpPr>
          <p:nvPr>
            <p:ph type="ctrTitle"/>
          </p:nvPr>
        </p:nvSpPr>
        <p:spPr>
          <a:xfrm>
            <a:off x="1043608" y="1066800"/>
            <a:ext cx="5328592" cy="1858144"/>
          </a:xfrm>
          <a:ln>
            <a:noFill/>
          </a:ln>
        </p:spPr>
        <p:txBody>
          <a:bodyPr/>
          <a:lstStyle/>
          <a:p>
            <a:pPr algn="r" eaLnBrk="1" hangingPunct="1"/>
            <a:r>
              <a:rPr lang="en-US" b="1" i="1"/>
              <a:t>Click to edit Master title style</a:t>
            </a:r>
            <a:endParaRPr lang="en-US" b="1" i="1" dirty="0"/>
          </a:p>
        </p:txBody>
      </p:sp>
      <p:sp>
        <p:nvSpPr>
          <p:cNvPr id="5" name="Subtitle 2"/>
          <p:cNvSpPr>
            <a:spLocks noGrp="1"/>
          </p:cNvSpPr>
          <p:nvPr>
            <p:ph type="subTitle" idx="1"/>
          </p:nvPr>
        </p:nvSpPr>
        <p:spPr>
          <a:xfrm>
            <a:off x="1043608" y="2924944"/>
            <a:ext cx="7342584" cy="3628256"/>
          </a:xfrm>
          <a:ln>
            <a:noFill/>
          </a:ln>
        </p:spPr>
        <p:txBody>
          <a:bodyPr/>
          <a:lstStyle>
            <a:lvl1pPr marL="0" indent="0" algn="ctr">
              <a:buNone/>
              <a:defRPr/>
            </a:lvl1pPr>
          </a:lstStyle>
          <a:p>
            <a:r>
              <a:rPr lang="en-US" sz="3200" b="1"/>
              <a:t>Click to edit Master subtitle style</a:t>
            </a:r>
            <a:endParaRPr lang="en-US" b="1" dirty="0">
              <a:latin typeface="Tw Cen MT Condensed" panose="020B0606020104020203"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6017" y="1196752"/>
            <a:ext cx="1544375" cy="1656184"/>
          </a:xfrm>
          <a:prstGeom prst="rect">
            <a:avLst/>
          </a:prstGeom>
        </p:spPr>
      </p:pic>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56017" y="1196752"/>
            <a:ext cx="1544375" cy="1656184"/>
          </a:xfrm>
          <a:prstGeom prst="rect">
            <a:avLst/>
          </a:prstGeom>
        </p:spPr>
      </p:pic>
    </p:spTree>
    <p:extLst>
      <p:ext uri="{BB962C8B-B14F-4D97-AF65-F5344CB8AC3E}">
        <p14:creationId xmlns:p14="http://schemas.microsoft.com/office/powerpoint/2010/main" val="4058291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848600" cy="1000108"/>
          </a:xfrm>
        </p:spPr>
        <p:txBody>
          <a:bodyPr/>
          <a:lstStyle/>
          <a:p>
            <a:r>
              <a:rPr lang="en-US"/>
              <a:t>Click to edit Master title style</a:t>
            </a:r>
            <a:endParaRPr lang="en-GB" dirty="0"/>
          </a:p>
        </p:txBody>
      </p:sp>
      <p:sp>
        <p:nvSpPr>
          <p:cNvPr id="3" name="Content Placeholder 2"/>
          <p:cNvSpPr>
            <a:spLocks noGrp="1"/>
          </p:cNvSpPr>
          <p:nvPr>
            <p:ph sz="half" idx="1"/>
          </p:nvPr>
        </p:nvSpPr>
        <p:spPr>
          <a:xfrm>
            <a:off x="0" y="1071546"/>
            <a:ext cx="4572000"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4643438" y="1071546"/>
            <a:ext cx="4500562"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507641024"/>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91730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AndClipArt">
  <p:cSld name="1_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899592" y="0"/>
            <a:ext cx="8244408" cy="990600"/>
          </a:xfrm>
        </p:spPr>
        <p:txBody>
          <a:bodyPr/>
          <a:lstStyle/>
          <a:p>
            <a:r>
              <a:rPr lang="en-US"/>
              <a:t>Click to edit Master title style</a:t>
            </a:r>
            <a:endParaRPr lang="en-GB" dirty="0"/>
          </a:p>
        </p:txBody>
      </p:sp>
      <p:sp>
        <p:nvSpPr>
          <p:cNvPr id="3" name="Text Placeholder 2"/>
          <p:cNvSpPr>
            <a:spLocks noGrp="1"/>
          </p:cNvSpPr>
          <p:nvPr>
            <p:ph type="body" sz="half" idx="1"/>
          </p:nvPr>
        </p:nvSpPr>
        <p:spPr>
          <a:xfrm>
            <a:off x="0" y="1143000"/>
            <a:ext cx="4648200" cy="5410200"/>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Online Image Placeholder 3"/>
          <p:cNvSpPr>
            <a:spLocks noGrp="1"/>
          </p:cNvSpPr>
          <p:nvPr>
            <p:ph type="clipArt" sz="half" idx="2"/>
          </p:nvPr>
        </p:nvSpPr>
        <p:spPr>
          <a:xfrm>
            <a:off x="4648200" y="1143000"/>
            <a:ext cx="4419600" cy="5410200"/>
          </a:xfrm>
          <a:ln>
            <a:noFill/>
          </a:ln>
        </p:spPr>
        <p:txBody>
          <a:bodyPr/>
          <a:lstStyle/>
          <a:p>
            <a:r>
              <a:rPr lang="en-US"/>
              <a:t>Click icon to add online image</a:t>
            </a:r>
            <a:endParaRPr lang="en-GB"/>
          </a:p>
        </p:txBody>
      </p:sp>
    </p:spTree>
    <p:extLst>
      <p:ext uri="{BB962C8B-B14F-4D97-AF65-F5344CB8AC3E}">
        <p14:creationId xmlns:p14="http://schemas.microsoft.com/office/powerpoint/2010/main" val="1441373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99592" y="-76199"/>
            <a:ext cx="8244408" cy="1066800"/>
          </a:xfrm>
        </p:spPr>
        <p:txBody>
          <a:bodyPr/>
          <a:lstStyle/>
          <a:p>
            <a:r>
              <a:rPr lang="en-US"/>
              <a:t>Click to edit Master title style</a:t>
            </a:r>
            <a:endParaRPr lang="en-GB" dirty="0"/>
          </a:p>
        </p:txBody>
      </p:sp>
      <p:sp>
        <p:nvSpPr>
          <p:cNvPr id="3" name="Text Placeholder 2"/>
          <p:cNvSpPr>
            <a:spLocks noGrp="1"/>
          </p:cNvSpPr>
          <p:nvPr>
            <p:ph type="body" idx="1"/>
          </p:nvPr>
        </p:nvSpPr>
        <p:spPr>
          <a:xfrm>
            <a:off x="0" y="990599"/>
            <a:ext cx="4359966" cy="738429"/>
          </a:xfrm>
          <a:ln>
            <a:noFill/>
          </a:ln>
        </p:spPr>
        <p:txBody>
          <a:bodyPr anchor="b"/>
          <a:lstStyle>
            <a:lvl1pPr marL="0" indent="0">
              <a:buNone/>
              <a:defRPr sz="2400" b="1">
                <a:ln>
                  <a:noFill/>
                </a:ln>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0" y="1786145"/>
            <a:ext cx="4419600" cy="4726608"/>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419600" y="990600"/>
            <a:ext cx="4687957" cy="757237"/>
          </a:xfrm>
          <a:ln>
            <a:noFill/>
          </a:ln>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1757776"/>
            <a:ext cx="4687957" cy="4754976"/>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Slide Number Placeholder 8"/>
          <p:cNvSpPr>
            <a:spLocks noGrp="1"/>
          </p:cNvSpPr>
          <p:nvPr>
            <p:ph type="sldNum" sz="quarter" idx="12"/>
          </p:nvPr>
        </p:nvSpPr>
        <p:spPr>
          <a:xfrm>
            <a:off x="8342243" y="6512752"/>
            <a:ext cx="801757" cy="345248"/>
          </a:xfrm>
          <a:prstGeom prst="rect">
            <a:avLst/>
          </a:prstGeom>
        </p:spPr>
        <p:txBody>
          <a:bodyPr/>
          <a:lstStyle>
            <a:lvl1pPr>
              <a:defRPr sz="1800"/>
            </a:lvl1pPr>
          </a:lstStyle>
          <a:p>
            <a:fld id="{522FB9ED-910D-4D82-A250-4545DD7E4817}" type="slidenum">
              <a:rPr lang="en-US" smtClean="0"/>
              <a:pPr/>
              <a:t>‹#›</a:t>
            </a:fld>
            <a:endParaRPr lang="en-US"/>
          </a:p>
        </p:txBody>
      </p:sp>
    </p:spTree>
    <p:extLst>
      <p:ext uri="{BB962C8B-B14F-4D97-AF65-F5344CB8AC3E}">
        <p14:creationId xmlns:p14="http://schemas.microsoft.com/office/powerpoint/2010/main" val="644681902"/>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7">
            <a:extLst>
              <a:ext uri="{BEBA8EAE-BF5A-486C-A8C5-ECC9F3942E4B}">
                <a14:imgProps xmlns:a14="http://schemas.microsoft.com/office/drawing/2010/main">
                  <a14:imgLayer r:embed="rId8">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295400" y="0"/>
            <a:ext cx="7848600" cy="9906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0" y="1066800"/>
            <a:ext cx="9144000" cy="551973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a:spLocks noChangeArrowheads="1"/>
          </p:cNvSpPr>
          <p:nvPr/>
        </p:nvSpPr>
        <p:spPr bwMode="auto">
          <a:xfrm>
            <a:off x="2747994" y="6586537"/>
            <a:ext cx="6396006" cy="271463"/>
          </a:xfrm>
          <a:prstGeom prst="rect">
            <a:avLst/>
          </a:prstGeom>
          <a:noFill/>
          <a:ln w="12700" cap="sq">
            <a:solidFill>
              <a:srgbClr val="FFFF00"/>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200" b="1" i="1" dirty="0">
                <a:solidFill>
                  <a:srgbClr val="FFFF00"/>
                </a:solidFill>
                <a:effectLst/>
              </a:rPr>
              <a:t> </a:t>
            </a:r>
            <a:r>
              <a:rPr lang="en-US" sz="1200" b="1" i="1" dirty="0">
                <a:solidFill>
                  <a:schemeClr val="bg1"/>
                </a:solidFill>
                <a:effectLst/>
                <a:latin typeface="Book Antiqua" panose="02040602050305030304" pitchFamily="18" charset="0"/>
              </a:rPr>
              <a:t>UACE SUB-ICT</a:t>
            </a:r>
            <a:r>
              <a:rPr lang="en-US" sz="1200" b="1" i="1" baseline="0" dirty="0">
                <a:solidFill>
                  <a:schemeClr val="bg1"/>
                </a:solidFill>
                <a:effectLst/>
                <a:latin typeface="Book Antiqua" panose="02040602050305030304" pitchFamily="18" charset="0"/>
              </a:rPr>
              <a:t> </a:t>
            </a:r>
            <a:r>
              <a:rPr lang="en-GB" sz="900" b="1" i="1" dirty="0">
                <a:solidFill>
                  <a:srgbClr val="FFFF00"/>
                </a:solidFill>
                <a:effectLst/>
              </a:rPr>
              <a:t>15: System Security, ICT Ethical Issues and Emerging Technologies </a:t>
            </a:r>
            <a:endParaRPr lang="en-GB" sz="1000" b="1" i="1" dirty="0">
              <a:solidFill>
                <a:srgbClr val="FFFF00"/>
              </a:solidFill>
              <a:effectLst/>
            </a:endParaRPr>
          </a:p>
          <a:p>
            <a:pPr marL="0" marR="0" indent="0" algn="l" defTabSz="914400" rtl="0" eaLnBrk="0" fontAlgn="base" latinLnBrk="0" hangingPunct="0">
              <a:lnSpc>
                <a:spcPct val="100000"/>
              </a:lnSpc>
              <a:spcBef>
                <a:spcPct val="50000"/>
              </a:spcBef>
              <a:spcAft>
                <a:spcPct val="0"/>
              </a:spcAft>
              <a:buClrTx/>
              <a:buSzTx/>
              <a:buFontTx/>
              <a:buNone/>
              <a:tabLst/>
              <a:defRPr/>
            </a:pPr>
            <a:endParaRPr lang="en-GB" sz="1200" b="1" i="1" dirty="0">
              <a:solidFill>
                <a:srgbClr val="FFFF00"/>
              </a:solidFill>
              <a:effectLst/>
            </a:endParaRPr>
          </a:p>
        </p:txBody>
      </p:sp>
      <p:sp>
        <p:nvSpPr>
          <p:cNvPr id="4" name="Rectangle 3"/>
          <p:cNvSpPr/>
          <p:nvPr/>
        </p:nvSpPr>
        <p:spPr>
          <a:xfrm>
            <a:off x="7642632" y="6537601"/>
            <a:ext cx="1531188" cy="369332"/>
          </a:xfrm>
          <a:prstGeom prst="rect">
            <a:avLst/>
          </a:prstGeom>
        </p:spPr>
        <p:txBody>
          <a:bodyPr wrap="none">
            <a:spAutoFit/>
          </a:bodyPr>
          <a:lstStyle/>
          <a:p>
            <a:pPr algn="r"/>
            <a:r>
              <a:rPr lang="en-US" b="1" dirty="0">
                <a:solidFill>
                  <a:schemeClr val="bg1"/>
                </a:solidFill>
              </a:rPr>
              <a:t>Slide </a:t>
            </a:r>
            <a:fld id="{7E23E9C8-2E5D-4F4F-BD82-724F2546A123}" type="slidenum">
              <a:rPr lang="en-US" b="1" smtClean="0">
                <a:solidFill>
                  <a:schemeClr val="bg1"/>
                </a:solidFill>
              </a:rPr>
              <a:pPr algn="r"/>
              <a:t>‹#›</a:t>
            </a:fld>
            <a:r>
              <a:rPr lang="en-US" b="1" dirty="0">
                <a:solidFill>
                  <a:schemeClr val="bg1"/>
                </a:solidFill>
              </a:rPr>
              <a:t>/120</a:t>
            </a:r>
          </a:p>
        </p:txBody>
      </p:sp>
    </p:spTree>
    <p:extLst>
      <p:ext uri="{BB962C8B-B14F-4D97-AF65-F5344CB8AC3E}">
        <p14:creationId xmlns:p14="http://schemas.microsoft.com/office/powerpoint/2010/main" val="38977767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animEffect transition="in" filter="fade">
                                      <p:cBhvr>
                                        <p:cTn id="7" dur="1000"/>
                                        <p:tgtEl>
                                          <p:spTgt spid="1027">
                                            <p:txEl>
                                              <p:pRg st="0" end="0"/>
                                            </p:txEl>
                                          </p:spTgt>
                                        </p:tgtEl>
                                      </p:cBhvr>
                                    </p:animEffect>
                                    <p:anim calcmode="lin" valueType="num">
                                      <p:cBhvr>
                                        <p:cTn id="8" dur="1000" fill="hold"/>
                                        <p:tgtEl>
                                          <p:spTgt spid="102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2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27">
                                            <p:txEl>
                                              <p:pRg st="1" end="1"/>
                                            </p:txEl>
                                          </p:spTgt>
                                        </p:tgtEl>
                                        <p:attrNameLst>
                                          <p:attrName>style.visibility</p:attrName>
                                        </p:attrNameLst>
                                      </p:cBhvr>
                                      <p:to>
                                        <p:strVal val="visible"/>
                                      </p:to>
                                    </p:set>
                                    <p:animEffect transition="in" filter="fade">
                                      <p:cBhvr>
                                        <p:cTn id="12" dur="1000"/>
                                        <p:tgtEl>
                                          <p:spTgt spid="1027">
                                            <p:txEl>
                                              <p:pRg st="1" end="1"/>
                                            </p:txEl>
                                          </p:spTgt>
                                        </p:tgtEl>
                                      </p:cBhvr>
                                    </p:animEffect>
                                    <p:anim calcmode="lin" valueType="num">
                                      <p:cBhvr>
                                        <p:cTn id="13" dur="1000" fill="hold"/>
                                        <p:tgtEl>
                                          <p:spTgt spid="102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02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27">
                                            <p:txEl>
                                              <p:pRg st="2" end="2"/>
                                            </p:txEl>
                                          </p:spTgt>
                                        </p:tgtEl>
                                        <p:attrNameLst>
                                          <p:attrName>style.visibility</p:attrName>
                                        </p:attrNameLst>
                                      </p:cBhvr>
                                      <p:to>
                                        <p:strVal val="visible"/>
                                      </p:to>
                                    </p:set>
                                    <p:animEffect transition="in" filter="fade">
                                      <p:cBhvr>
                                        <p:cTn id="17" dur="1000"/>
                                        <p:tgtEl>
                                          <p:spTgt spid="1027">
                                            <p:txEl>
                                              <p:pRg st="2" end="2"/>
                                            </p:txEl>
                                          </p:spTgt>
                                        </p:tgtEl>
                                      </p:cBhvr>
                                    </p:animEffect>
                                    <p:anim calcmode="lin" valueType="num">
                                      <p:cBhvr>
                                        <p:cTn id="18" dur="1000" fill="hold"/>
                                        <p:tgtEl>
                                          <p:spTgt spid="102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02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27">
                                            <p:txEl>
                                              <p:pRg st="3" end="3"/>
                                            </p:txEl>
                                          </p:spTgt>
                                        </p:tgtEl>
                                        <p:attrNameLst>
                                          <p:attrName>style.visibility</p:attrName>
                                        </p:attrNameLst>
                                      </p:cBhvr>
                                      <p:to>
                                        <p:strVal val="visible"/>
                                      </p:to>
                                    </p:set>
                                    <p:animEffect transition="in" filter="fade">
                                      <p:cBhvr>
                                        <p:cTn id="22" dur="1000"/>
                                        <p:tgtEl>
                                          <p:spTgt spid="1027">
                                            <p:txEl>
                                              <p:pRg st="3" end="3"/>
                                            </p:txEl>
                                          </p:spTgt>
                                        </p:tgtEl>
                                      </p:cBhvr>
                                    </p:animEffect>
                                    <p:anim calcmode="lin" valueType="num">
                                      <p:cBhvr>
                                        <p:cTn id="23" dur="1000" fill="hold"/>
                                        <p:tgtEl>
                                          <p:spTgt spid="102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02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27">
                                            <p:txEl>
                                              <p:pRg st="4" end="4"/>
                                            </p:txEl>
                                          </p:spTgt>
                                        </p:tgtEl>
                                        <p:attrNameLst>
                                          <p:attrName>style.visibility</p:attrName>
                                        </p:attrNameLst>
                                      </p:cBhvr>
                                      <p:to>
                                        <p:strVal val="visible"/>
                                      </p:to>
                                    </p:set>
                                    <p:animEffect transition="in" filter="fade">
                                      <p:cBhvr>
                                        <p:cTn id="27" dur="1000"/>
                                        <p:tgtEl>
                                          <p:spTgt spid="1027">
                                            <p:txEl>
                                              <p:pRg st="4" end="4"/>
                                            </p:txEl>
                                          </p:spTgt>
                                        </p:tgtEl>
                                      </p:cBhvr>
                                    </p:animEffect>
                                    <p:anim calcmode="lin" valueType="num">
                                      <p:cBhvr>
                                        <p:cTn id="28" dur="1000" fill="hold"/>
                                        <p:tgtEl>
                                          <p:spTgt spid="102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02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build="p">
        <p:tmplLst>
          <p:tmpl lvl="1">
            <p:tnLst>
              <p:par>
                <p:cTn presetID="42" presetClass="entr" presetSubtype="0" fill="hold" nodeType="click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2">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3">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4">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5">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Lst>
      </p:bldP>
    </p:bldLst>
  </p:timing>
  <p:txStyles>
    <p:title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5.jpeg"/><Relationship Id="rId4" Type="http://schemas.microsoft.com/office/2007/relationships/hdphoto" Target="../media/hdphoto4.wdp"/></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2915816" y="1066800"/>
            <a:ext cx="3456384" cy="1858144"/>
          </a:xfrm>
        </p:spPr>
        <p:txBody>
          <a:bodyPr/>
          <a:lstStyle/>
          <a:p>
            <a:pPr algn="r" eaLnBrk="1" hangingPunct="1"/>
            <a:r>
              <a:rPr lang="en-US" b="1" i="1" dirty="0"/>
              <a:t>Subsidiary ICT for Uganda</a:t>
            </a:r>
          </a:p>
        </p:txBody>
      </p:sp>
      <p:sp>
        <p:nvSpPr>
          <p:cNvPr id="3075" name="Subtitle 2"/>
          <p:cNvSpPr>
            <a:spLocks noGrp="1"/>
          </p:cNvSpPr>
          <p:nvPr>
            <p:ph type="subTitle" idx="1"/>
          </p:nvPr>
        </p:nvSpPr>
        <p:spPr>
          <a:xfrm>
            <a:off x="1043608" y="3284984"/>
            <a:ext cx="7342584" cy="3268216"/>
          </a:xfrm>
        </p:spPr>
        <p:txBody>
          <a:bodyPr/>
          <a:lstStyle/>
          <a:p>
            <a:r>
              <a:rPr lang="en-GB" sz="3200" b="1" dirty="0"/>
              <a:t>Curriculum Topic 15 out of 15: </a:t>
            </a:r>
            <a:br>
              <a:rPr lang="en-GB" sz="3200" b="1" dirty="0"/>
            </a:br>
            <a:r>
              <a:rPr lang="en-GB" sz="3600" b="1" dirty="0">
                <a:solidFill>
                  <a:srgbClr val="C00000"/>
                </a:solidFill>
              </a:rPr>
              <a:t>SYSTEM SECURITY, ICT ETHICAL ISSUES AND EMERGING TECHNOLOGIES </a:t>
            </a:r>
            <a:endParaRPr lang="en-GB" sz="4400" b="1" dirty="0">
              <a:solidFill>
                <a:srgbClr val="C00000"/>
              </a:solidFill>
            </a:endParaRPr>
          </a:p>
          <a:p>
            <a:r>
              <a:rPr lang="en-GB" sz="2000" b="1" i="1" dirty="0"/>
              <a:t>Recommended Coverage Duration: 24 periods (4 weeks)</a:t>
            </a:r>
          </a:p>
          <a:p>
            <a:r>
              <a:rPr lang="en-GB" sz="1600" b="1" i="1" dirty="0"/>
              <a:t>Senior Six Term III</a:t>
            </a:r>
            <a:endParaRPr lang="en-GB" sz="1800" b="1" i="1" dirty="0"/>
          </a:p>
        </p:txBody>
      </p:sp>
    </p:spTree>
    <p:extLst>
      <p:ext uri="{BB962C8B-B14F-4D97-AF65-F5344CB8AC3E}">
        <p14:creationId xmlns:p14="http://schemas.microsoft.com/office/powerpoint/2010/main" val="833731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1403648" y="0"/>
            <a:ext cx="7740352" cy="990600"/>
          </a:xfrm>
        </p:spPr>
        <p:txBody>
          <a:bodyPr/>
          <a:lstStyle/>
          <a:p>
            <a:pPr algn="l"/>
            <a:r>
              <a:rPr lang="en-US" sz="2800" dirty="0"/>
              <a:t>a. Computer security </a:t>
            </a:r>
            <a:br>
              <a:rPr lang="en-US" sz="2800" dirty="0"/>
            </a:br>
            <a:r>
              <a:rPr lang="en-US" sz="2800" dirty="0"/>
              <a:t>ii. Security threats for  (hardware  and software)</a:t>
            </a:r>
            <a:endParaRPr lang="en-US" sz="2800" dirty="0">
              <a:latin typeface="Arial Unicode MS" panose="020B0604020202020204" pitchFamily="34" charset="-128"/>
            </a:endParaRPr>
          </a:p>
        </p:txBody>
      </p:sp>
      <p:sp>
        <p:nvSpPr>
          <p:cNvPr id="44035" name="Rectangle 3"/>
          <p:cNvSpPr>
            <a:spLocks noGrp="1" noChangeArrowheads="1"/>
          </p:cNvSpPr>
          <p:nvPr>
            <p:ph idx="1"/>
          </p:nvPr>
        </p:nvSpPr>
        <p:spPr>
          <a:xfrm>
            <a:off x="304800" y="1090613"/>
            <a:ext cx="8585200" cy="738187"/>
          </a:xfrm>
        </p:spPr>
        <p:txBody>
          <a:bodyPr/>
          <a:lstStyle/>
          <a:p>
            <a:r>
              <a:rPr lang="en-US" dirty="0">
                <a:solidFill>
                  <a:schemeClr val="hlink"/>
                </a:solidFill>
              </a:rPr>
              <a:t>Hardware theft</a:t>
            </a:r>
            <a:r>
              <a:rPr lang="en-US" dirty="0"/>
              <a:t> and </a:t>
            </a:r>
            <a:r>
              <a:rPr lang="en-US" dirty="0">
                <a:solidFill>
                  <a:schemeClr val="hlink"/>
                </a:solidFill>
              </a:rPr>
              <a:t>hardware vandalism</a:t>
            </a:r>
            <a:endParaRPr lang="en-US" dirty="0"/>
          </a:p>
        </p:txBody>
      </p:sp>
      <p:sp>
        <p:nvSpPr>
          <p:cNvPr id="44040" name="Rectangle 8"/>
          <p:cNvSpPr>
            <a:spLocks noChangeArrowheads="1"/>
          </p:cNvSpPr>
          <p:nvPr/>
        </p:nvSpPr>
        <p:spPr bwMode="auto">
          <a:xfrm>
            <a:off x="304800" y="2109936"/>
            <a:ext cx="4876800" cy="4343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200" b="1" dirty="0">
                <a:solidFill>
                  <a:schemeClr val="hlink"/>
                </a:solidFill>
              </a:rPr>
              <a:t>Hardware theft</a:t>
            </a:r>
            <a:r>
              <a:rPr kumimoji="1" lang="en-US" sz="2200" b="1" dirty="0">
                <a:solidFill>
                  <a:srgbClr val="000000"/>
                </a:solidFill>
              </a:rPr>
              <a:t> is act of stealing computer equipment</a:t>
            </a:r>
          </a:p>
          <a:p>
            <a:pPr lvl="2">
              <a:spcBef>
                <a:spcPct val="20000"/>
              </a:spcBef>
              <a:buClr>
                <a:srgbClr val="D94439"/>
              </a:buClr>
              <a:buFont typeface="Wingdings" panose="05000000000000000000" pitchFamily="2" charset="2"/>
              <a:buChar char="§"/>
            </a:pPr>
            <a:r>
              <a:rPr kumimoji="1" lang="en-US" sz="2000" dirty="0">
                <a:solidFill>
                  <a:srgbClr val="000000"/>
                </a:solidFill>
              </a:rPr>
              <a:t>Cables sometimes used to lock equipment</a:t>
            </a:r>
          </a:p>
          <a:p>
            <a:pPr lvl="2">
              <a:spcBef>
                <a:spcPct val="20000"/>
              </a:spcBef>
              <a:buClr>
                <a:srgbClr val="D94439"/>
              </a:buClr>
              <a:buFont typeface="Wingdings" panose="05000000000000000000" pitchFamily="2" charset="2"/>
              <a:buChar char="§"/>
            </a:pPr>
            <a:r>
              <a:rPr kumimoji="1" lang="en-US" sz="2000" dirty="0">
                <a:solidFill>
                  <a:srgbClr val="000000"/>
                </a:solidFill>
              </a:rPr>
              <a:t>Some notebook computers use passwords, possessed objects, and biometrics as security methods</a:t>
            </a:r>
          </a:p>
          <a:p>
            <a:pPr lvl="2">
              <a:spcBef>
                <a:spcPct val="20000"/>
              </a:spcBef>
              <a:buClr>
                <a:srgbClr val="D94439"/>
              </a:buClr>
              <a:buFont typeface="Wingdings" panose="05000000000000000000" pitchFamily="2" charset="2"/>
              <a:buChar char="§"/>
            </a:pPr>
            <a:r>
              <a:rPr kumimoji="1" lang="en-US" sz="2000" dirty="0">
                <a:solidFill>
                  <a:srgbClr val="000000"/>
                </a:solidFill>
              </a:rPr>
              <a:t>For PDAs, you can password-protect the device</a:t>
            </a:r>
          </a:p>
          <a:p>
            <a:pPr lvl="1">
              <a:spcBef>
                <a:spcPct val="5000"/>
              </a:spcBef>
              <a:buClr>
                <a:srgbClr val="D94439"/>
              </a:buClr>
              <a:buSzPct val="75000"/>
              <a:buFont typeface="Wingdings" panose="05000000000000000000" pitchFamily="2" charset="2"/>
              <a:buChar char="Ø"/>
            </a:pPr>
            <a:r>
              <a:rPr kumimoji="1" lang="en-US" sz="2200" b="1" dirty="0">
                <a:solidFill>
                  <a:schemeClr val="hlink"/>
                </a:solidFill>
              </a:rPr>
              <a:t>Hardware vandalism</a:t>
            </a:r>
            <a:r>
              <a:rPr kumimoji="1" lang="en-US" sz="2200" b="1" dirty="0">
                <a:solidFill>
                  <a:srgbClr val="000000"/>
                </a:solidFill>
              </a:rPr>
              <a:t> is the act of defacing or destroying computer equipment</a:t>
            </a:r>
          </a:p>
        </p:txBody>
      </p:sp>
      <p:pic>
        <p:nvPicPr>
          <p:cNvPr id="44042" name="Picture 10" descr="Fig11-001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0200" y="1752600"/>
            <a:ext cx="3162300"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47890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44035">
                                            <p:txEl>
                                              <p:pRg st="0" end="0"/>
                                            </p:txEl>
                                          </p:spTgt>
                                        </p:tgtEl>
                                        <p:attrNameLst>
                                          <p:attrName>style.visibility</p:attrName>
                                        </p:attrNameLst>
                                      </p:cBhvr>
                                      <p:to>
                                        <p:strVal val="visible"/>
                                      </p:to>
                                    </p:set>
                                    <p:animEffect transition="in" filter="wipe(left)">
                                      <p:cBhvr>
                                        <p:cTn id="7" dur="500"/>
                                        <p:tgtEl>
                                          <p:spTgt spid="44035">
                                            <p:txEl>
                                              <p:pRg st="0" end="0"/>
                                            </p:txEl>
                                          </p:spTgt>
                                        </p:tgtEl>
                                      </p:cBhvr>
                                    </p:animEffect>
                                  </p:childTnLst>
                                </p:cTn>
                              </p:par>
                            </p:childTnLst>
                          </p:cTn>
                        </p:par>
                        <p:par>
                          <p:cTn id="8" fill="hold" nodeType="afterGroup">
                            <p:stCondLst>
                              <p:cond delay="1500"/>
                            </p:stCondLst>
                            <p:childTnLst>
                              <p:par>
                                <p:cTn id="9" presetID="16" presetClass="entr" presetSubtype="26" fill="hold" nodeType="afterEffect">
                                  <p:stCondLst>
                                    <p:cond delay="2000"/>
                                  </p:stCondLst>
                                  <p:childTnLst>
                                    <p:set>
                                      <p:cBhvr>
                                        <p:cTn id="10" dur="1" fill="hold">
                                          <p:stCondLst>
                                            <p:cond delay="0"/>
                                          </p:stCondLst>
                                        </p:cTn>
                                        <p:tgtEl>
                                          <p:spTgt spid="44042"/>
                                        </p:tgtEl>
                                        <p:attrNameLst>
                                          <p:attrName>style.visibility</p:attrName>
                                        </p:attrNameLst>
                                      </p:cBhvr>
                                      <p:to>
                                        <p:strVal val="visible"/>
                                      </p:to>
                                    </p:set>
                                    <p:animEffect transition="in" filter="barn(inHorizontal)">
                                      <p:cBhvr>
                                        <p:cTn id="11" dur="500"/>
                                        <p:tgtEl>
                                          <p:spTgt spid="44042"/>
                                        </p:tgtEl>
                                      </p:cBhvr>
                                    </p:animEffect>
                                  </p:childTnLst>
                                </p:cTn>
                              </p:par>
                            </p:childTnLst>
                          </p:cTn>
                        </p:par>
                        <p:par>
                          <p:cTn id="12" fill="hold" nodeType="afterGroup">
                            <p:stCondLst>
                              <p:cond delay="4000"/>
                            </p:stCondLst>
                            <p:childTnLst>
                              <p:par>
                                <p:cTn id="13" presetID="22" presetClass="entr" presetSubtype="8" fill="hold" grpId="0" nodeType="afterEffect">
                                  <p:stCondLst>
                                    <p:cond delay="4000"/>
                                  </p:stCondLst>
                                  <p:childTnLst>
                                    <p:set>
                                      <p:cBhvr>
                                        <p:cTn id="14" dur="1" fill="hold">
                                          <p:stCondLst>
                                            <p:cond delay="0"/>
                                          </p:stCondLst>
                                        </p:cTn>
                                        <p:tgtEl>
                                          <p:spTgt spid="44040">
                                            <p:txEl>
                                              <p:pRg st="0" end="0"/>
                                            </p:txEl>
                                          </p:spTgt>
                                        </p:tgtEl>
                                        <p:attrNameLst>
                                          <p:attrName>style.visibility</p:attrName>
                                        </p:attrNameLst>
                                      </p:cBhvr>
                                      <p:to>
                                        <p:strVal val="visible"/>
                                      </p:to>
                                    </p:set>
                                    <p:animEffect transition="in" filter="wipe(left)">
                                      <p:cBhvr>
                                        <p:cTn id="15" dur="500"/>
                                        <p:tgtEl>
                                          <p:spTgt spid="44040">
                                            <p:txEl>
                                              <p:pRg st="0" end="0"/>
                                            </p:txEl>
                                          </p:spTgt>
                                        </p:tgtEl>
                                      </p:cBhvr>
                                    </p:animEffect>
                                  </p:childTnLst>
                                </p:cTn>
                              </p:par>
                            </p:childTnLst>
                          </p:cTn>
                        </p:par>
                        <p:par>
                          <p:cTn id="16" fill="hold" nodeType="afterGroup">
                            <p:stCondLst>
                              <p:cond delay="8500"/>
                            </p:stCondLst>
                            <p:childTnLst>
                              <p:par>
                                <p:cTn id="17" presetID="22" presetClass="entr" presetSubtype="8" fill="hold" grpId="0" nodeType="afterEffect">
                                  <p:stCondLst>
                                    <p:cond delay="4000"/>
                                  </p:stCondLst>
                                  <p:childTnLst>
                                    <p:set>
                                      <p:cBhvr>
                                        <p:cTn id="18" dur="1" fill="hold">
                                          <p:stCondLst>
                                            <p:cond delay="0"/>
                                          </p:stCondLst>
                                        </p:cTn>
                                        <p:tgtEl>
                                          <p:spTgt spid="44040">
                                            <p:txEl>
                                              <p:pRg st="1" end="1"/>
                                            </p:txEl>
                                          </p:spTgt>
                                        </p:tgtEl>
                                        <p:attrNameLst>
                                          <p:attrName>style.visibility</p:attrName>
                                        </p:attrNameLst>
                                      </p:cBhvr>
                                      <p:to>
                                        <p:strVal val="visible"/>
                                      </p:to>
                                    </p:set>
                                    <p:animEffect transition="in" filter="wipe(left)">
                                      <p:cBhvr>
                                        <p:cTn id="19" dur="500"/>
                                        <p:tgtEl>
                                          <p:spTgt spid="44040">
                                            <p:txEl>
                                              <p:pRg st="1" end="1"/>
                                            </p:txEl>
                                          </p:spTgt>
                                        </p:tgtEl>
                                      </p:cBhvr>
                                    </p:animEffect>
                                  </p:childTnLst>
                                </p:cTn>
                              </p:par>
                            </p:childTnLst>
                          </p:cTn>
                        </p:par>
                        <p:par>
                          <p:cTn id="20" fill="hold" nodeType="afterGroup">
                            <p:stCondLst>
                              <p:cond delay="13000"/>
                            </p:stCondLst>
                            <p:childTnLst>
                              <p:par>
                                <p:cTn id="21" presetID="22" presetClass="entr" presetSubtype="8" fill="hold" grpId="0" nodeType="afterEffect">
                                  <p:stCondLst>
                                    <p:cond delay="4000"/>
                                  </p:stCondLst>
                                  <p:childTnLst>
                                    <p:set>
                                      <p:cBhvr>
                                        <p:cTn id="22" dur="1" fill="hold">
                                          <p:stCondLst>
                                            <p:cond delay="0"/>
                                          </p:stCondLst>
                                        </p:cTn>
                                        <p:tgtEl>
                                          <p:spTgt spid="44040">
                                            <p:txEl>
                                              <p:pRg st="2" end="2"/>
                                            </p:txEl>
                                          </p:spTgt>
                                        </p:tgtEl>
                                        <p:attrNameLst>
                                          <p:attrName>style.visibility</p:attrName>
                                        </p:attrNameLst>
                                      </p:cBhvr>
                                      <p:to>
                                        <p:strVal val="visible"/>
                                      </p:to>
                                    </p:set>
                                    <p:animEffect transition="in" filter="wipe(left)">
                                      <p:cBhvr>
                                        <p:cTn id="23" dur="500"/>
                                        <p:tgtEl>
                                          <p:spTgt spid="44040">
                                            <p:txEl>
                                              <p:pRg st="2" end="2"/>
                                            </p:txEl>
                                          </p:spTgt>
                                        </p:tgtEl>
                                      </p:cBhvr>
                                    </p:animEffect>
                                  </p:childTnLst>
                                </p:cTn>
                              </p:par>
                            </p:childTnLst>
                          </p:cTn>
                        </p:par>
                        <p:par>
                          <p:cTn id="24" fill="hold" nodeType="afterGroup">
                            <p:stCondLst>
                              <p:cond delay="17500"/>
                            </p:stCondLst>
                            <p:childTnLst>
                              <p:par>
                                <p:cTn id="25" presetID="22" presetClass="entr" presetSubtype="8" fill="hold" grpId="0" nodeType="afterEffect">
                                  <p:stCondLst>
                                    <p:cond delay="4000"/>
                                  </p:stCondLst>
                                  <p:childTnLst>
                                    <p:set>
                                      <p:cBhvr>
                                        <p:cTn id="26" dur="1" fill="hold">
                                          <p:stCondLst>
                                            <p:cond delay="0"/>
                                          </p:stCondLst>
                                        </p:cTn>
                                        <p:tgtEl>
                                          <p:spTgt spid="44040">
                                            <p:txEl>
                                              <p:pRg st="3" end="3"/>
                                            </p:txEl>
                                          </p:spTgt>
                                        </p:tgtEl>
                                        <p:attrNameLst>
                                          <p:attrName>style.visibility</p:attrName>
                                        </p:attrNameLst>
                                      </p:cBhvr>
                                      <p:to>
                                        <p:strVal val="visible"/>
                                      </p:to>
                                    </p:set>
                                    <p:animEffect transition="in" filter="wipe(left)">
                                      <p:cBhvr>
                                        <p:cTn id="27" dur="500"/>
                                        <p:tgtEl>
                                          <p:spTgt spid="44040">
                                            <p:txEl>
                                              <p:pRg st="3" end="3"/>
                                            </p:txEl>
                                          </p:spTgt>
                                        </p:tgtEl>
                                      </p:cBhvr>
                                    </p:animEffect>
                                  </p:childTnLst>
                                </p:cTn>
                              </p:par>
                            </p:childTnLst>
                          </p:cTn>
                        </p:par>
                        <p:par>
                          <p:cTn id="28" fill="hold" nodeType="afterGroup">
                            <p:stCondLst>
                              <p:cond delay="22000"/>
                            </p:stCondLst>
                            <p:childTnLst>
                              <p:par>
                                <p:cTn id="29" presetID="22" presetClass="entr" presetSubtype="8" fill="hold" grpId="0" nodeType="afterEffect">
                                  <p:stCondLst>
                                    <p:cond delay="4000"/>
                                  </p:stCondLst>
                                  <p:childTnLst>
                                    <p:set>
                                      <p:cBhvr>
                                        <p:cTn id="30" dur="1" fill="hold">
                                          <p:stCondLst>
                                            <p:cond delay="0"/>
                                          </p:stCondLst>
                                        </p:cTn>
                                        <p:tgtEl>
                                          <p:spTgt spid="44040">
                                            <p:txEl>
                                              <p:pRg st="4" end="4"/>
                                            </p:txEl>
                                          </p:spTgt>
                                        </p:tgtEl>
                                        <p:attrNameLst>
                                          <p:attrName>style.visibility</p:attrName>
                                        </p:attrNameLst>
                                      </p:cBhvr>
                                      <p:to>
                                        <p:strVal val="visible"/>
                                      </p:to>
                                    </p:set>
                                    <p:animEffect transition="in" filter="wipe(left)">
                                      <p:cBhvr>
                                        <p:cTn id="31" dur="500"/>
                                        <p:tgtEl>
                                          <p:spTgt spid="4404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5" grpId="0" build="p" bldLvl="5" autoUpdateAnimBg="0" advAuto="1000"/>
      <p:bldP spid="44040" grpId="0" build="p" bldLvl="3" autoUpdateAnimBg="0" advAuto="400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400" b="1" dirty="0"/>
              <a:t>A good system analyst is one who has at least the following attributes; </a:t>
            </a:r>
            <a:endParaRPr lang="en-GB" sz="2400" b="1" dirty="0"/>
          </a:p>
          <a:p>
            <a:r>
              <a:rPr lang="en-US" sz="2400" dirty="0"/>
              <a:t> Good problem solving skills and creativity, </a:t>
            </a:r>
            <a:r>
              <a:rPr lang="en-US" sz="2400" dirty="0" err="1"/>
              <a:t>ie</a:t>
            </a:r>
            <a:r>
              <a:rPr lang="en-US" sz="2400" dirty="0"/>
              <a:t>. Must have wide experience in solving problems. </a:t>
            </a:r>
            <a:endParaRPr lang="en-GB" sz="2400" dirty="0"/>
          </a:p>
          <a:p>
            <a:pPr lvl="0"/>
            <a:r>
              <a:rPr lang="en-US" sz="2400" dirty="0"/>
              <a:t>Good communication skills: The analyst must be able to communicate clearly and precisely both in writing and in speech. He/she must be able to talk to different groups of people </a:t>
            </a:r>
            <a:r>
              <a:rPr lang="en-US" sz="2400" dirty="0" err="1"/>
              <a:t>e.g</a:t>
            </a:r>
            <a:r>
              <a:rPr lang="en-US" sz="2400" dirty="0"/>
              <a:t> managers, operators, attendant and general public. </a:t>
            </a:r>
            <a:endParaRPr lang="en-GB" sz="2400" dirty="0"/>
          </a:p>
          <a:p>
            <a:pPr lvl="0"/>
            <a:r>
              <a:rPr lang="en-US" sz="2400" dirty="0"/>
              <a:t>Must have business knowledge: the analyst must clearly understand the environment for which the system is being developed. </a:t>
            </a:r>
            <a:endParaRPr lang="en-GB" sz="2400" dirty="0"/>
          </a:p>
          <a:p>
            <a:pPr lvl="0"/>
            <a:r>
              <a:rPr lang="en-US" sz="2400" dirty="0"/>
              <a:t>Technical knowledge: A system analyst must be well trained in relevant areas of computer science such as hardware, software programing knowledge. </a:t>
            </a:r>
            <a:endParaRPr lang="en-GB" sz="2400" dirty="0"/>
          </a:p>
        </p:txBody>
      </p:sp>
    </p:spTree>
    <p:extLst>
      <p:ext uri="{BB962C8B-B14F-4D97-AF65-F5344CB8AC3E}">
        <p14:creationId xmlns:p14="http://schemas.microsoft.com/office/powerpoint/2010/main" val="3962373444"/>
      </p:ext>
    </p:extLst>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400" b="1" dirty="0"/>
              <a:t>Computer operator </a:t>
            </a:r>
            <a:endParaRPr lang="en-GB" sz="2400" b="1" dirty="0"/>
          </a:p>
          <a:p>
            <a:r>
              <a:rPr lang="en-US" sz="2400" dirty="0"/>
              <a:t>Some of the responsibilities of a computer operator include; </a:t>
            </a:r>
            <a:endParaRPr lang="en-GB" sz="2400" dirty="0"/>
          </a:p>
          <a:p>
            <a:pPr lvl="0"/>
            <a:r>
              <a:rPr lang="en-US" sz="2400" dirty="0"/>
              <a:t>Entering data into the computer for processing. </a:t>
            </a:r>
            <a:endParaRPr lang="en-GB" sz="2400" dirty="0"/>
          </a:p>
          <a:p>
            <a:pPr lvl="0"/>
            <a:r>
              <a:rPr lang="en-US" sz="2400" dirty="0"/>
              <a:t>Keeping up-to-date records (log files) of all information processing activities. </a:t>
            </a:r>
            <a:endParaRPr lang="en-GB" sz="2400" dirty="0"/>
          </a:p>
          <a:p>
            <a:r>
              <a:rPr lang="en-US" sz="2400" b="1" dirty="0"/>
              <a:t>Computer technician </a:t>
            </a:r>
            <a:endParaRPr lang="en-GB" sz="2400" b="1" dirty="0"/>
          </a:p>
          <a:p>
            <a:r>
              <a:rPr lang="en-US" sz="2400" dirty="0"/>
              <a:t>Given that computers require regular maintenance, upgrading as well as emergency repairs, demand for computer technicians continues to grow as more people computerize their workplaces and homes. </a:t>
            </a:r>
            <a:endParaRPr lang="en-GB" sz="2400" dirty="0"/>
          </a:p>
          <a:p>
            <a:r>
              <a:rPr lang="en-US" sz="2400" dirty="0"/>
              <a:t>Some of the responsibilities of a computer technician are; </a:t>
            </a:r>
            <a:endParaRPr lang="en-GB" sz="2400" dirty="0"/>
          </a:p>
          <a:p>
            <a:pPr lvl="1"/>
            <a:r>
              <a:rPr lang="en-US" sz="1800" dirty="0"/>
              <a:t> Troubleshooting computer hardware and software related problems. </a:t>
            </a:r>
            <a:endParaRPr lang="en-GB" sz="1800" dirty="0"/>
          </a:p>
          <a:p>
            <a:pPr lvl="1"/>
            <a:r>
              <a:rPr lang="en-US" sz="1800" dirty="0"/>
              <a:t>Assembling and upgrading computers and their components. </a:t>
            </a:r>
            <a:endParaRPr lang="en-GB" sz="1800" dirty="0"/>
          </a:p>
          <a:p>
            <a:pPr lvl="1"/>
            <a:r>
              <a:rPr lang="en-US" sz="1800" dirty="0"/>
              <a:t>Ensuring that all computer related accessories such as printers modems, storage media devices are in good working condition. </a:t>
            </a:r>
            <a:endParaRPr lang="en-GB" sz="1800" dirty="0"/>
          </a:p>
        </p:txBody>
      </p:sp>
    </p:spTree>
    <p:extLst>
      <p:ext uri="{BB962C8B-B14F-4D97-AF65-F5344CB8AC3E}">
        <p14:creationId xmlns:p14="http://schemas.microsoft.com/office/powerpoint/2010/main" val="2097540194"/>
      </p:ext>
    </p:extLst>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 cont</a:t>
            </a:r>
            <a:endParaRPr lang="en-GB" sz="3200" b="1" i="1" dirty="0"/>
          </a:p>
        </p:txBody>
      </p:sp>
      <p:sp>
        <p:nvSpPr>
          <p:cNvPr id="3075" name="Subtitle 2"/>
          <p:cNvSpPr>
            <a:spLocks noGrp="1"/>
          </p:cNvSpPr>
          <p:nvPr>
            <p:ph idx="1"/>
          </p:nvPr>
        </p:nvSpPr>
        <p:spPr/>
        <p:txBody>
          <a:bodyPr/>
          <a:lstStyle/>
          <a:p>
            <a:r>
              <a:rPr lang="en-US" sz="2400" b="1" dirty="0"/>
              <a:t>Computer engineer </a:t>
            </a:r>
            <a:endParaRPr lang="en-GB" sz="2400" b="1" dirty="0"/>
          </a:p>
          <a:p>
            <a:r>
              <a:rPr lang="en-US" sz="2400" dirty="0"/>
              <a:t>Computer and electronic engineers are coming up with new and more efficient technologies in information and communication technology almost daily. Since computers are electronic devices, hardware designers must be good in electronic engineering in order to be able to: </a:t>
            </a:r>
            <a:endParaRPr lang="en-GB" sz="2400" dirty="0"/>
          </a:p>
          <a:p>
            <a:pPr lvl="0"/>
            <a:r>
              <a:rPr lang="en-US" sz="2400" dirty="0"/>
              <a:t>Design and develop computer components such as storage devices, motherboards and other electronic components. </a:t>
            </a:r>
            <a:endParaRPr lang="en-GB" sz="2400" dirty="0"/>
          </a:p>
          <a:p>
            <a:pPr lvl="0"/>
            <a:r>
              <a:rPr lang="en-US" sz="2400" dirty="0"/>
              <a:t>Determine the electrical power requirement of each component. </a:t>
            </a:r>
            <a:endParaRPr lang="en-GB" sz="2400" dirty="0"/>
          </a:p>
          <a:p>
            <a:pPr lvl="0"/>
            <a:r>
              <a:rPr lang="en-US" sz="2400" dirty="0"/>
              <a:t>Re-engineer computer components to enhance its functionality and efficiency.  </a:t>
            </a:r>
            <a:endParaRPr lang="en-GB" sz="2400" dirty="0"/>
          </a:p>
          <a:p>
            <a:pPr lvl="0"/>
            <a:r>
              <a:rPr lang="en-US" sz="2400" dirty="0"/>
              <a:t>Design and develop engineering and manufacturing computer controlled devices such as robots.  </a:t>
            </a:r>
            <a:endParaRPr lang="en-GB" sz="2400" dirty="0"/>
          </a:p>
        </p:txBody>
      </p:sp>
    </p:spTree>
    <p:extLst>
      <p:ext uri="{BB962C8B-B14F-4D97-AF65-F5344CB8AC3E}">
        <p14:creationId xmlns:p14="http://schemas.microsoft.com/office/powerpoint/2010/main" val="2097540194"/>
      </p:ext>
    </p:extLst>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800" b="1" dirty="0"/>
              <a:t>Computer programmer </a:t>
            </a:r>
            <a:endParaRPr lang="en-GB" sz="2800" b="1" dirty="0"/>
          </a:p>
          <a:p>
            <a:r>
              <a:rPr lang="en-US" sz="2800" dirty="0"/>
              <a:t>Large organizations such as insurance companies, banks, manufacturing firms and government agents hire programmers to work together with system analysts in order to: </a:t>
            </a:r>
            <a:endParaRPr lang="en-GB" sz="2800" dirty="0"/>
          </a:p>
          <a:p>
            <a:pPr lvl="0"/>
            <a:r>
              <a:rPr lang="en-US" sz="2800" dirty="0"/>
              <a:t>Develop in house application programs or system programs. </a:t>
            </a:r>
            <a:endParaRPr lang="en-GB" sz="2800" dirty="0"/>
          </a:p>
          <a:p>
            <a:pPr lvl="0"/>
            <a:r>
              <a:rPr lang="en-US" sz="2800" dirty="0"/>
              <a:t>Customize commercial application packages to suite the organization needs. </a:t>
            </a:r>
            <a:endParaRPr lang="en-GB" sz="2800" dirty="0"/>
          </a:p>
          <a:p>
            <a:pPr lvl="0"/>
            <a:r>
              <a:rPr lang="en-US" sz="2800" dirty="0"/>
              <a:t>Install, test, debug, and maintain programs developed or customized for the organization. </a:t>
            </a:r>
            <a:endParaRPr lang="en-GB" sz="2800" dirty="0"/>
          </a:p>
        </p:txBody>
      </p:sp>
    </p:spTree>
    <p:extLst>
      <p:ext uri="{BB962C8B-B14F-4D97-AF65-F5344CB8AC3E}">
        <p14:creationId xmlns:p14="http://schemas.microsoft.com/office/powerpoint/2010/main" val="1250878165"/>
      </p:ext>
    </p:extLst>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400" b="1" dirty="0"/>
              <a:t>Web administrator/webmaster </a:t>
            </a:r>
            <a:endParaRPr lang="en-GB" sz="2400" b="1" dirty="0"/>
          </a:p>
          <a:p>
            <a:r>
              <a:rPr lang="en-US" sz="2400" b="1" dirty="0"/>
              <a:t>A web administrator is responsible for: </a:t>
            </a:r>
            <a:endParaRPr lang="en-GB" sz="2400" b="1" dirty="0"/>
          </a:p>
          <a:p>
            <a:pPr lvl="0"/>
            <a:r>
              <a:rPr lang="en-US" sz="2400" dirty="0"/>
              <a:t>Developing and testing websites. </a:t>
            </a:r>
            <a:endParaRPr lang="en-GB" sz="2400" dirty="0"/>
          </a:p>
          <a:p>
            <a:pPr lvl="0"/>
            <a:r>
              <a:rPr lang="en-US" sz="2400" dirty="0"/>
              <a:t>Maintaining, updating and modifying information on the website to meet new demands by the users. </a:t>
            </a:r>
          </a:p>
          <a:p>
            <a:r>
              <a:rPr lang="en-US" sz="2400" b="1" dirty="0"/>
              <a:t>Software engineers:</a:t>
            </a:r>
            <a:r>
              <a:rPr lang="en-US" sz="2400" dirty="0"/>
              <a:t> Most Software engineers analyses user needs and create application software. Software engineers usually have experience in programming, but focus on the design and development of programs using the principles of mathematics and engineering. </a:t>
            </a:r>
          </a:p>
          <a:p>
            <a:pPr lvl="0"/>
            <a:r>
              <a:rPr lang="en-US" sz="2400" b="1" dirty="0"/>
              <a:t>Computer Trainers:</a:t>
            </a:r>
            <a:r>
              <a:rPr lang="en-US" sz="2400" dirty="0"/>
              <a:t> Computer trainers typically teach new users how to use the computer software and hardware. </a:t>
            </a:r>
            <a:endParaRPr lang="en-GB" sz="2400" dirty="0"/>
          </a:p>
          <a:p>
            <a:endParaRPr lang="en-GB" sz="2400" dirty="0"/>
          </a:p>
          <a:p>
            <a:pPr lvl="0"/>
            <a:endParaRPr lang="en-GB" sz="2400" dirty="0"/>
          </a:p>
        </p:txBody>
      </p:sp>
    </p:spTree>
    <p:extLst>
      <p:ext uri="{BB962C8B-B14F-4D97-AF65-F5344CB8AC3E}">
        <p14:creationId xmlns:p14="http://schemas.microsoft.com/office/powerpoint/2010/main" val="3329743676"/>
      </p:ext>
    </p:extLst>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800" b="1" dirty="0"/>
              <a:t>Network administrator </a:t>
            </a:r>
            <a:endParaRPr lang="en-GB" sz="2800" b="1" dirty="0"/>
          </a:p>
          <a:p>
            <a:r>
              <a:rPr lang="en-US" sz="2800" dirty="0"/>
              <a:t>A network administrator is a specialist whose responsibilities are to: </a:t>
            </a:r>
            <a:endParaRPr lang="en-GB" sz="2800" dirty="0"/>
          </a:p>
          <a:p>
            <a:pPr lvl="0"/>
            <a:r>
              <a:rPr lang="en-US" sz="2800" dirty="0"/>
              <a:t>Set-up a computer network. </a:t>
            </a:r>
            <a:endParaRPr lang="en-GB" sz="2800" dirty="0"/>
          </a:p>
          <a:p>
            <a:pPr lvl="0"/>
            <a:r>
              <a:rPr lang="en-US" sz="2800" dirty="0"/>
              <a:t>Maintain and enforce security measures on the network. </a:t>
            </a:r>
            <a:endParaRPr lang="en-GB" sz="2800" dirty="0"/>
          </a:p>
          <a:p>
            <a:pPr lvl="0"/>
            <a:r>
              <a:rPr lang="en-US" sz="2800" dirty="0"/>
              <a:t>Monitor the use of network resources. </a:t>
            </a:r>
            <a:endParaRPr lang="en-GB" sz="2800" dirty="0"/>
          </a:p>
          <a:p>
            <a:pPr lvl="0"/>
            <a:r>
              <a:rPr lang="en-US" sz="2800" dirty="0"/>
              <a:t>Maintain and troubleshoot network related problems. </a:t>
            </a:r>
            <a:endParaRPr lang="en-GB" sz="2800" dirty="0"/>
          </a:p>
          <a:p>
            <a:pPr lvl="0"/>
            <a:r>
              <a:rPr lang="en-US" sz="2800" dirty="0"/>
              <a:t> </a:t>
            </a:r>
            <a:r>
              <a:rPr lang="en-US" sz="2800" b="1" dirty="0"/>
              <a:t>Graphic designers:</a:t>
            </a:r>
            <a:r>
              <a:rPr lang="en-US" sz="2800" dirty="0"/>
              <a:t> A graphic designer is a professional within the graphic design and graphic arts industry who assembles together images, typography, or motion graphics to create a piece of design. </a:t>
            </a:r>
            <a:endParaRPr lang="en-GB" sz="2800" dirty="0"/>
          </a:p>
          <a:p>
            <a:endParaRPr lang="en-GB" sz="2800" dirty="0"/>
          </a:p>
        </p:txBody>
      </p:sp>
    </p:spTree>
    <p:extLst>
      <p:ext uri="{BB962C8B-B14F-4D97-AF65-F5344CB8AC3E}">
        <p14:creationId xmlns:p14="http://schemas.microsoft.com/office/powerpoint/2010/main" val="2424741108"/>
      </p:ext>
    </p:extLst>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a:xfrm>
            <a:off x="0" y="1149624"/>
            <a:ext cx="9144000" cy="5519736"/>
          </a:xfrm>
        </p:spPr>
        <p:txBody>
          <a:bodyPr/>
          <a:lstStyle/>
          <a:p>
            <a:r>
              <a:rPr lang="en-GB" sz="2400" b="1" dirty="0"/>
              <a:t>System Administrators</a:t>
            </a:r>
          </a:p>
          <a:p>
            <a:r>
              <a:rPr lang="en-GB" sz="2400" i="1" dirty="0"/>
              <a:t>A system administrator, or </a:t>
            </a:r>
            <a:r>
              <a:rPr lang="en-GB" sz="2400" i="1" dirty="0" err="1"/>
              <a:t>sysadmin</a:t>
            </a:r>
            <a:r>
              <a:rPr lang="en-GB" sz="2400" i="1" dirty="0"/>
              <a:t>, is a person who is responsible for the upkeep, configuration, and reliable operation of computer systems; especially multi-user computers, such as servers.</a:t>
            </a:r>
            <a:br>
              <a:rPr lang="en-GB" sz="2400" b="1" dirty="0"/>
            </a:br>
            <a:r>
              <a:rPr lang="en-GB" sz="2400" b="1" i="1" dirty="0"/>
              <a:t>Other responsibilities of an information system administrator include;</a:t>
            </a:r>
            <a:br>
              <a:rPr lang="en-GB" sz="2400" b="1" dirty="0"/>
            </a:br>
            <a:r>
              <a:rPr lang="en-GB" sz="2400" dirty="0"/>
              <a:t>The system administrator seeks to ensure that the uptime, performance, resources, and security of the computers he or she manages meet the needs of the users, without exceeding the budget.</a:t>
            </a:r>
          </a:p>
          <a:p>
            <a:r>
              <a:rPr lang="en-GB" sz="2400" dirty="0"/>
              <a:t>A system administrator may acquire, install, or upgrade computer components and software; provide routine automation; maintain security policies; troubleshoot; train or supervise staff; or offer technical support for projects.</a:t>
            </a:r>
          </a:p>
        </p:txBody>
      </p:sp>
    </p:spTree>
    <p:extLst>
      <p:ext uri="{BB962C8B-B14F-4D97-AF65-F5344CB8AC3E}">
        <p14:creationId xmlns:p14="http://schemas.microsoft.com/office/powerpoint/2010/main" val="748092904"/>
      </p:ext>
    </p:extLst>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p:txBody>
          <a:bodyPr/>
          <a:lstStyle/>
          <a:p>
            <a:pPr lvl="1"/>
            <a:r>
              <a:rPr lang="en-GB" sz="2400" dirty="0"/>
              <a:t>Small and medium enterprises (SMEs) are independent firms and companies which tend to have fewer employees and lower sales volume compared to large firms and companies. Different definitions are given from different organizations and countries. For example, the Organisation for European Economic Cooperation (OECD) and European Union (EU) designate the upper limit of employees for SME as 200 employees.</a:t>
            </a:r>
          </a:p>
          <a:p>
            <a:pPr lvl="1"/>
            <a:r>
              <a:rPr lang="en-GB" sz="2400" dirty="0"/>
              <a:t>Researchers have increasingly focused on the adoption and use of ICT by small and medium enterprises (SMEs) as the economic development of a country is largely dependent on them. Following the success of ICT utilisation in SMEs in developed countries, many developing countries are looking to utilise the potential of the technology to develop SMEs</a:t>
            </a:r>
          </a:p>
        </p:txBody>
      </p:sp>
    </p:spTree>
    <p:extLst>
      <p:ext uri="{BB962C8B-B14F-4D97-AF65-F5344CB8AC3E}">
        <p14:creationId xmlns:p14="http://schemas.microsoft.com/office/powerpoint/2010/main" val="2259862161"/>
      </p:ext>
    </p:extLst>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p:txBody>
          <a:bodyPr/>
          <a:lstStyle/>
          <a:p>
            <a:r>
              <a:rPr lang="en-GB" sz="2800" b="1" dirty="0"/>
              <a:t>Role of ICT in SMEs</a:t>
            </a:r>
          </a:p>
          <a:p>
            <a:pPr>
              <a:tabLst>
                <a:tab pos="8875713" algn="l"/>
              </a:tabLst>
            </a:pPr>
            <a:r>
              <a:rPr lang="en-GB" sz="2800" b="1" dirty="0"/>
              <a:t>Innovation and productivity. </a:t>
            </a:r>
            <a:r>
              <a:rPr lang="en-GB" sz="2800" dirty="0"/>
              <a:t>ICT assists businesses to be more responsive to innovation opportunities and provides significant efficiency gains.</a:t>
            </a:r>
          </a:p>
          <a:p>
            <a:pPr lvl="0">
              <a:tabLst>
                <a:tab pos="8875713" algn="l"/>
              </a:tabLst>
            </a:pPr>
            <a:r>
              <a:rPr lang="en-GB" sz="2800" b="1" dirty="0"/>
              <a:t>Open and closed innovation. </a:t>
            </a:r>
            <a:r>
              <a:rPr lang="en-GB" sz="2800" dirty="0"/>
              <a:t>SMEs survive the competitive environment based on the innovation driven by ICT.</a:t>
            </a:r>
          </a:p>
          <a:p>
            <a:pPr lvl="0">
              <a:tabLst>
                <a:tab pos="8875713" algn="l"/>
              </a:tabLst>
            </a:pPr>
            <a:r>
              <a:rPr lang="en-GB" sz="2800" b="1" dirty="0"/>
              <a:t>Economic role</a:t>
            </a:r>
            <a:r>
              <a:rPr lang="en-GB" sz="2800" dirty="0"/>
              <a:t>. ICT in economics plays two important tasks, which are strategic management and cost reduction. </a:t>
            </a:r>
          </a:p>
          <a:p>
            <a:pPr lvl="0">
              <a:tabLst>
                <a:tab pos="8875713" algn="l"/>
              </a:tabLst>
            </a:pPr>
            <a:r>
              <a:rPr lang="en-GB" sz="2800" b="1" dirty="0"/>
              <a:t>Entrepreneurship role.</a:t>
            </a:r>
            <a:r>
              <a:rPr lang="en-GB" sz="2800" dirty="0"/>
              <a:t> ICT enables closer links between businesses, suppliers, customers and collaborative partners. </a:t>
            </a:r>
          </a:p>
        </p:txBody>
      </p:sp>
    </p:spTree>
    <p:extLst>
      <p:ext uri="{BB962C8B-B14F-4D97-AF65-F5344CB8AC3E}">
        <p14:creationId xmlns:p14="http://schemas.microsoft.com/office/powerpoint/2010/main" val="4058736612"/>
      </p:ext>
    </p:extLst>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000" b="1" dirty="0"/>
              <a:t>Policies regarding adoption of ICT in SMEs</a:t>
            </a:r>
          </a:p>
          <a:p>
            <a:r>
              <a:rPr lang="en-GB" sz="2000" dirty="0"/>
              <a:t>The organisations should consider these factors for adoption of ICT in SMEs.</a:t>
            </a:r>
          </a:p>
          <a:p>
            <a:pPr lvl="0"/>
            <a:r>
              <a:rPr lang="en-GB" sz="2000" b="1" dirty="0"/>
              <a:t>E-commerce / E-business:</a:t>
            </a:r>
            <a:r>
              <a:rPr lang="en-GB" sz="2000" dirty="0"/>
              <a:t> Shift to a wider view of e-commerce integration of internal and external processes.</a:t>
            </a:r>
          </a:p>
          <a:p>
            <a:pPr lvl="0"/>
            <a:r>
              <a:rPr lang="en-GB" sz="2000" b="1" dirty="0"/>
              <a:t>Staff ICT training</a:t>
            </a:r>
            <a:r>
              <a:rPr lang="en-GB" sz="2000" dirty="0"/>
              <a:t>. Training programmes for SME managers and employees focussing on both ICT and managerial skills need to be provided in cooperation with business and sector organisations, training institution and commercial training services.</a:t>
            </a:r>
          </a:p>
          <a:p>
            <a:pPr lvl="0"/>
            <a:r>
              <a:rPr lang="en-GB" sz="2000" b="1" dirty="0"/>
              <a:t>Privacy issues.</a:t>
            </a:r>
            <a:r>
              <a:rPr lang="en-GB" sz="2000" dirty="0"/>
              <a:t> Address security, trust and confidence through broad policy frameworks, regulatory and self-regulatory tools, trustworthy technologies and affordable redress mechanisms.</a:t>
            </a:r>
          </a:p>
          <a:p>
            <a:pPr lvl="0"/>
            <a:r>
              <a:rPr lang="en-GB" sz="2000" b="1" dirty="0"/>
              <a:t>E-governance</a:t>
            </a:r>
            <a:r>
              <a:rPr lang="en-GB" sz="2000" dirty="0"/>
              <a:t>. Use e-government initiatives to provide incentives for SMEs to go on-line by simplifying administrative procedures, reducing costs and allowing them to enter new markets.</a:t>
            </a:r>
          </a:p>
          <a:p>
            <a:pPr lvl="0"/>
            <a:r>
              <a:rPr lang="en-GB" sz="2000" b="1" dirty="0"/>
              <a:t>Growth analysis.</a:t>
            </a:r>
            <a:r>
              <a:rPr lang="en-GB" sz="2000" dirty="0"/>
              <a:t> Expand collection and analysis of increasingly available statistics on e-business and e-commerce to monitor progress and improve cross-country analysis.</a:t>
            </a:r>
          </a:p>
          <a:p>
            <a:r>
              <a:rPr lang="en-GB" sz="2000" dirty="0"/>
              <a:t> </a:t>
            </a:r>
          </a:p>
          <a:p>
            <a:endParaRPr lang="en-GB" sz="2000" dirty="0"/>
          </a:p>
        </p:txBody>
      </p:sp>
    </p:spTree>
    <p:extLst>
      <p:ext uri="{BB962C8B-B14F-4D97-AF65-F5344CB8AC3E}">
        <p14:creationId xmlns:p14="http://schemas.microsoft.com/office/powerpoint/2010/main" val="943298085"/>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1475656" y="0"/>
            <a:ext cx="7668344" cy="990600"/>
          </a:xfrm>
        </p:spPr>
        <p:txBody>
          <a:bodyPr/>
          <a:lstStyle/>
          <a:p>
            <a:pPr algn="l"/>
            <a:r>
              <a:rPr lang="en-US" sz="2800" dirty="0"/>
              <a:t>a. Computer security </a:t>
            </a:r>
            <a:br>
              <a:rPr lang="en-US" sz="2800" dirty="0"/>
            </a:br>
            <a:r>
              <a:rPr lang="en-US" sz="2800" dirty="0"/>
              <a:t>ii. Security threats for  (hardware  and software)</a:t>
            </a:r>
            <a:endParaRPr lang="en-US" sz="2800" dirty="0">
              <a:latin typeface="Arial Unicode MS" panose="020B0604020202020204" pitchFamily="34" charset="-128"/>
            </a:endParaRPr>
          </a:p>
        </p:txBody>
      </p:sp>
      <p:sp>
        <p:nvSpPr>
          <p:cNvPr id="46083" name="Rectangle 3"/>
          <p:cNvSpPr>
            <a:spLocks noGrp="1" noChangeArrowheads="1"/>
          </p:cNvSpPr>
          <p:nvPr>
            <p:ph type="body" sz="half" idx="1"/>
          </p:nvPr>
        </p:nvSpPr>
        <p:spPr>
          <a:xfrm>
            <a:off x="0" y="908720"/>
            <a:ext cx="5220072" cy="5688632"/>
          </a:xfrm>
        </p:spPr>
        <p:txBody>
          <a:bodyPr/>
          <a:lstStyle/>
          <a:p>
            <a:r>
              <a:rPr lang="en-US" sz="2400" b="1" dirty="0">
                <a:solidFill>
                  <a:srgbClr val="C00000"/>
                </a:solidFill>
              </a:rPr>
              <a:t>Software theft </a:t>
            </a:r>
            <a:r>
              <a:rPr lang="en-US" sz="2400" b="1" dirty="0"/>
              <a:t>is </a:t>
            </a:r>
            <a:r>
              <a:rPr lang="en-US" sz="2400" dirty="0"/>
              <a:t>the</a:t>
            </a:r>
            <a:r>
              <a:rPr lang="en-US" sz="2400" b="1" dirty="0"/>
              <a:t> </a:t>
            </a:r>
            <a:r>
              <a:rPr lang="en-US" sz="2400" dirty="0"/>
              <a:t>a</a:t>
            </a:r>
            <a:r>
              <a:rPr lang="en-GB" sz="2400" dirty="0" err="1">
                <a:latin typeface="Arial Unicode MS" panose="020B0604020202020204" pitchFamily="34" charset="-128"/>
              </a:rPr>
              <a:t>ct</a:t>
            </a:r>
            <a:r>
              <a:rPr lang="en-GB" sz="2400" dirty="0">
                <a:latin typeface="Arial Unicode MS" panose="020B0604020202020204" pitchFamily="34" charset="-128"/>
              </a:rPr>
              <a:t> of </a:t>
            </a:r>
            <a:br>
              <a:rPr lang="en-GB" sz="2400" dirty="0">
                <a:latin typeface="Arial Unicode MS" panose="020B0604020202020204" pitchFamily="34" charset="-128"/>
              </a:rPr>
            </a:br>
            <a:r>
              <a:rPr lang="en-GB" sz="2400" dirty="0">
                <a:latin typeface="Arial Unicode MS" panose="020B0604020202020204" pitchFamily="34" charset="-128"/>
              </a:rPr>
              <a:t>stealing or illegally copying </a:t>
            </a:r>
            <a:br>
              <a:rPr lang="en-GB" sz="2400" dirty="0">
                <a:latin typeface="Arial Unicode MS" panose="020B0604020202020204" pitchFamily="34" charset="-128"/>
              </a:rPr>
            </a:br>
            <a:r>
              <a:rPr lang="en-GB" sz="2400" dirty="0">
                <a:latin typeface="Arial Unicode MS" panose="020B0604020202020204" pitchFamily="34" charset="-128"/>
              </a:rPr>
              <a:t>software or intentionally </a:t>
            </a:r>
            <a:br>
              <a:rPr lang="en-GB" sz="2400" dirty="0">
                <a:latin typeface="Arial Unicode MS" panose="020B0604020202020204" pitchFamily="34" charset="-128"/>
              </a:rPr>
            </a:br>
            <a:r>
              <a:rPr lang="en-GB" sz="2400" dirty="0">
                <a:latin typeface="Arial Unicode MS" panose="020B0604020202020204" pitchFamily="34" charset="-128"/>
              </a:rPr>
              <a:t>erasing programs.</a:t>
            </a:r>
          </a:p>
          <a:p>
            <a:r>
              <a:rPr lang="en-GB" sz="2400" b="1" dirty="0">
                <a:latin typeface="Arial Unicode MS" panose="020B0604020202020204" pitchFamily="34" charset="-128"/>
              </a:rPr>
              <a:t>Software piracy </a:t>
            </a:r>
            <a:br>
              <a:rPr lang="en-GB" sz="2400" dirty="0">
                <a:latin typeface="Arial Unicode MS" panose="020B0604020202020204" pitchFamily="34" charset="-128"/>
              </a:rPr>
            </a:br>
            <a:r>
              <a:rPr lang="en-GB" sz="2400" dirty="0">
                <a:latin typeface="Arial Unicode MS" panose="020B0604020202020204" pitchFamily="34" charset="-128"/>
              </a:rPr>
              <a:t>is illegal duplication </a:t>
            </a:r>
            <a:br>
              <a:rPr lang="en-GB" sz="2400" dirty="0">
                <a:latin typeface="Arial Unicode MS" panose="020B0604020202020204" pitchFamily="34" charset="-128"/>
              </a:rPr>
            </a:br>
            <a:r>
              <a:rPr lang="en-GB" sz="2400" dirty="0">
                <a:latin typeface="Arial Unicode MS" panose="020B0604020202020204" pitchFamily="34" charset="-128"/>
              </a:rPr>
              <a:t>of copyrighted software.</a:t>
            </a:r>
          </a:p>
          <a:p>
            <a:r>
              <a:rPr lang="en-US" sz="2400" dirty="0">
                <a:latin typeface="Arial Unicode MS" panose="020B0604020202020204" pitchFamily="34" charset="-128"/>
              </a:rPr>
              <a:t>To guard against software theft and piracy, product activation is used.</a:t>
            </a:r>
          </a:p>
          <a:p>
            <a:r>
              <a:rPr lang="en-GB" sz="2400" b="1" dirty="0">
                <a:latin typeface="Arial Unicode MS" panose="020B0604020202020204" pitchFamily="34" charset="-128"/>
              </a:rPr>
              <a:t>Product activation </a:t>
            </a:r>
            <a:r>
              <a:rPr lang="en-GB" sz="2400" dirty="0">
                <a:latin typeface="Arial Unicode MS" panose="020B0604020202020204" pitchFamily="34" charset="-128"/>
              </a:rPr>
              <a:t>allows user to input product identification number online or by phone and receive unique installation identification number.</a:t>
            </a:r>
          </a:p>
          <a:p>
            <a:endParaRPr lang="en-GB" sz="2400" dirty="0">
              <a:latin typeface="Arial Unicode MS" panose="020B0604020202020204" pitchFamily="34" charset="-128"/>
            </a:endParaRPr>
          </a:p>
          <a:p>
            <a:endParaRPr lang="en-GB" sz="2400" dirty="0">
              <a:latin typeface="Arial Unicode MS" panose="020B0604020202020204" pitchFamily="34" charset="-128"/>
            </a:endParaRPr>
          </a:p>
          <a:p>
            <a:endParaRPr lang="en-US" sz="2400" dirty="0">
              <a:latin typeface="Arial Unicode MS" panose="020B0604020202020204" pitchFamily="34" charset="-128"/>
            </a:endParaRPr>
          </a:p>
        </p:txBody>
      </p:sp>
      <p:sp>
        <p:nvSpPr>
          <p:cNvPr id="15" name="Rectangle 3"/>
          <p:cNvSpPr txBox="1">
            <a:spLocks noChangeArrowheads="1"/>
          </p:cNvSpPr>
          <p:nvPr/>
        </p:nvSpPr>
        <p:spPr bwMode="auto">
          <a:xfrm>
            <a:off x="4716016" y="980728"/>
            <a:ext cx="4364360" cy="5544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400" dirty="0">
                <a:latin typeface="Arial Unicode MS" panose="020B0604020202020204" pitchFamily="34" charset="-128"/>
              </a:rPr>
              <a:t>A </a:t>
            </a:r>
            <a:r>
              <a:rPr lang="en-GB" sz="2400" b="1" dirty="0">
                <a:latin typeface="Arial Unicode MS" panose="020B0604020202020204" pitchFamily="34" charset="-128"/>
              </a:rPr>
              <a:t>license agreement </a:t>
            </a:r>
            <a:r>
              <a:rPr lang="en-GB" sz="2400" dirty="0">
                <a:latin typeface="Arial Unicode MS" panose="020B0604020202020204" pitchFamily="34" charset="-128"/>
              </a:rPr>
              <a:t>gives the right to use software. Single-user license agreement allows user to install software on one computer, make backup copy, and sell software after removing from computer.</a:t>
            </a:r>
          </a:p>
          <a:p>
            <a:endParaRPr lang="en-US" sz="2400" dirty="0">
              <a:latin typeface="Arial Unicode MS" panose="020B0604020202020204" pitchFamily="34" charset="-128"/>
            </a:endParaRPr>
          </a:p>
        </p:txBody>
      </p:sp>
      <p:pic>
        <p:nvPicPr>
          <p:cNvPr id="16" name="Picture 10" descr="Fig11-00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8144" y="4001745"/>
            <a:ext cx="2746376" cy="2399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2725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46083">
                                            <p:txEl>
                                              <p:pRg st="0" end="0"/>
                                            </p:txEl>
                                          </p:spTgt>
                                        </p:tgtEl>
                                        <p:attrNameLst>
                                          <p:attrName>style.visibility</p:attrName>
                                        </p:attrNameLst>
                                      </p:cBhvr>
                                      <p:to>
                                        <p:strVal val="visible"/>
                                      </p:to>
                                    </p:set>
                                    <p:animEffect transition="in" filter="wipe(left)">
                                      <p:cBhvr>
                                        <p:cTn id="7" dur="500"/>
                                        <p:tgtEl>
                                          <p:spTgt spid="46083">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46083">
                                            <p:txEl>
                                              <p:pRg st="1" end="1"/>
                                            </p:txEl>
                                          </p:spTgt>
                                        </p:tgtEl>
                                        <p:attrNameLst>
                                          <p:attrName>style.visibility</p:attrName>
                                        </p:attrNameLst>
                                      </p:cBhvr>
                                      <p:to>
                                        <p:strVal val="visible"/>
                                      </p:to>
                                    </p:set>
                                    <p:animEffect transition="in" filter="wipe(left)">
                                      <p:cBhvr>
                                        <p:cTn id="11" dur="500"/>
                                        <p:tgtEl>
                                          <p:spTgt spid="46083">
                                            <p:txEl>
                                              <p:pRg st="1" end="1"/>
                                            </p:txEl>
                                          </p:spTgt>
                                        </p:tgtEl>
                                      </p:cBhvr>
                                    </p:animEffect>
                                  </p:childTnLst>
                                </p:cTn>
                              </p:par>
                            </p:childTnLst>
                          </p:cTn>
                        </p:par>
                        <p:par>
                          <p:cTn id="12" fill="hold">
                            <p:stCondLst>
                              <p:cond delay="5000"/>
                            </p:stCondLst>
                            <p:childTnLst>
                              <p:par>
                                <p:cTn id="13" presetID="22" presetClass="entr" presetSubtype="8" fill="hold" grpId="0" nodeType="afterEffect">
                                  <p:stCondLst>
                                    <p:cond delay="4000"/>
                                  </p:stCondLst>
                                  <p:childTnLst>
                                    <p:set>
                                      <p:cBhvr>
                                        <p:cTn id="14" dur="1" fill="hold">
                                          <p:stCondLst>
                                            <p:cond delay="0"/>
                                          </p:stCondLst>
                                        </p:cTn>
                                        <p:tgtEl>
                                          <p:spTgt spid="46083">
                                            <p:txEl>
                                              <p:pRg st="2" end="2"/>
                                            </p:txEl>
                                          </p:spTgt>
                                        </p:tgtEl>
                                        <p:attrNameLst>
                                          <p:attrName>style.visibility</p:attrName>
                                        </p:attrNameLst>
                                      </p:cBhvr>
                                      <p:to>
                                        <p:strVal val="visible"/>
                                      </p:to>
                                    </p:set>
                                    <p:animEffect transition="in" filter="wipe(left)">
                                      <p:cBhvr>
                                        <p:cTn id="15" dur="500"/>
                                        <p:tgtEl>
                                          <p:spTgt spid="46083">
                                            <p:txEl>
                                              <p:pRg st="2" end="2"/>
                                            </p:txEl>
                                          </p:spTgt>
                                        </p:tgtEl>
                                      </p:cBhvr>
                                    </p:animEffect>
                                  </p:childTnLst>
                                </p:cTn>
                              </p:par>
                            </p:childTnLst>
                          </p:cTn>
                        </p:par>
                        <p:par>
                          <p:cTn id="16" fill="hold">
                            <p:stCondLst>
                              <p:cond delay="9500"/>
                            </p:stCondLst>
                            <p:childTnLst>
                              <p:par>
                                <p:cTn id="17" presetID="22" presetClass="entr" presetSubtype="8" fill="hold" grpId="0" nodeType="afterEffect">
                                  <p:stCondLst>
                                    <p:cond delay="4000"/>
                                  </p:stCondLst>
                                  <p:childTnLst>
                                    <p:set>
                                      <p:cBhvr>
                                        <p:cTn id="18" dur="1" fill="hold">
                                          <p:stCondLst>
                                            <p:cond delay="0"/>
                                          </p:stCondLst>
                                        </p:cTn>
                                        <p:tgtEl>
                                          <p:spTgt spid="46083">
                                            <p:txEl>
                                              <p:pRg st="3" end="3"/>
                                            </p:txEl>
                                          </p:spTgt>
                                        </p:tgtEl>
                                        <p:attrNameLst>
                                          <p:attrName>style.visibility</p:attrName>
                                        </p:attrNameLst>
                                      </p:cBhvr>
                                      <p:to>
                                        <p:strVal val="visible"/>
                                      </p:to>
                                    </p:set>
                                    <p:animEffect transition="in" filter="wipe(left)">
                                      <p:cBhvr>
                                        <p:cTn id="19" dur="500"/>
                                        <p:tgtEl>
                                          <p:spTgt spid="46083">
                                            <p:txEl>
                                              <p:pRg st="3" end="3"/>
                                            </p:txEl>
                                          </p:spTgt>
                                        </p:tgtEl>
                                      </p:cBhvr>
                                    </p:animEffect>
                                  </p:childTnLst>
                                </p:cTn>
                              </p:par>
                            </p:childTnLst>
                          </p:cTn>
                        </p:par>
                        <p:par>
                          <p:cTn id="20" fill="hold">
                            <p:stCondLst>
                              <p:cond delay="14000"/>
                            </p:stCondLst>
                            <p:childTnLst>
                              <p:par>
                                <p:cTn id="21" presetID="22" presetClass="entr" presetSubtype="8" fill="hold" grpId="0" nodeType="afterEffect">
                                  <p:stCondLst>
                                    <p:cond delay="2000"/>
                                  </p:stCondLst>
                                  <p:childTnLst>
                                    <p:set>
                                      <p:cBhvr>
                                        <p:cTn id="22" dur="1" fill="hold">
                                          <p:stCondLst>
                                            <p:cond delay="0"/>
                                          </p:stCondLst>
                                        </p:cTn>
                                        <p:tgtEl>
                                          <p:spTgt spid="15">
                                            <p:txEl>
                                              <p:pRg st="0" end="0"/>
                                            </p:txEl>
                                          </p:spTgt>
                                        </p:tgtEl>
                                        <p:attrNameLst>
                                          <p:attrName>style.visibility</p:attrName>
                                        </p:attrNameLst>
                                      </p:cBhvr>
                                      <p:to>
                                        <p:strVal val="visible"/>
                                      </p:to>
                                    </p:set>
                                    <p:animEffect transition="in" filter="wipe(left)">
                                      <p:cBhvr>
                                        <p:cTn id="23" dur="500"/>
                                        <p:tgtEl>
                                          <p:spTgt spid="15">
                                            <p:txEl>
                                              <p:pRg st="0" end="0"/>
                                            </p:txEl>
                                          </p:spTgt>
                                        </p:tgtEl>
                                      </p:cBhvr>
                                    </p:animEffect>
                                  </p:childTnLst>
                                </p:cTn>
                              </p:par>
                            </p:childTnLst>
                          </p:cTn>
                        </p:par>
                        <p:par>
                          <p:cTn id="24" fill="hold">
                            <p:stCondLst>
                              <p:cond delay="16500"/>
                            </p:stCondLst>
                            <p:childTnLst>
                              <p:par>
                                <p:cTn id="25" presetID="2" presetClass="entr" presetSubtype="4" fill="hold" nodeType="afterEffect">
                                  <p:stCondLst>
                                    <p:cond delay="2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3" grpId="0" build="p" bldLvl="5" autoUpdateAnimBg="0" advAuto="1000"/>
      <p:bldP spid="15" grpId="0" build="p" bldLvl="5" autoUpdateAnimBg="0" advAuto="100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000" b="1" dirty="0"/>
              <a:t>Challenges of ICT adoption</a:t>
            </a:r>
          </a:p>
          <a:p>
            <a:r>
              <a:rPr lang="en-GB" sz="2000" b="1" dirty="0"/>
              <a:t>Technical Support challenges.</a:t>
            </a:r>
            <a:r>
              <a:rPr lang="en-GB" sz="2000" dirty="0"/>
              <a:t> In developing countries like Uganda, SMEs often lack the human technological resources needed for ICT implementation. Without internal technological capabilities, utilisation of ICT applications might be difficult and sometimes dangerous in terms of system maintenance and failures. The opposite is to seek advice and support from IT professionals, but most SMEs do not simply afford to do that because of the relatively high cost.</a:t>
            </a:r>
          </a:p>
          <a:p>
            <a:pPr lvl="0"/>
            <a:r>
              <a:rPr lang="en-GB" sz="2000" b="1" dirty="0"/>
              <a:t>Lack of awareness-</a:t>
            </a:r>
            <a:r>
              <a:rPr lang="en-GB" sz="2000" dirty="0"/>
              <a:t> uncertainty of ICT benefits, set-up costs and pricing issues and security concerns are the most visible barriers to ICT</a:t>
            </a:r>
          </a:p>
          <a:p>
            <a:pPr lvl="0"/>
            <a:r>
              <a:rPr lang="en-GB" sz="2000" b="1" dirty="0"/>
              <a:t>Managerial challenges</a:t>
            </a:r>
            <a:r>
              <a:rPr lang="en-GB" sz="2000" dirty="0"/>
              <a:t>. From managerial perspective, SMEs may also lack the managerial understanding and skills. ICT adoption projects are complex in nature and cannot be successfully implemented without relevant skills and a visionary </a:t>
            </a:r>
            <a:r>
              <a:rPr lang="en-GB" sz="2000" dirty="0" err="1"/>
              <a:t>mindset</a:t>
            </a:r>
            <a:r>
              <a:rPr lang="en-GB" sz="2000" dirty="0"/>
              <a:t>.</a:t>
            </a:r>
          </a:p>
          <a:p>
            <a:pPr lvl="0"/>
            <a:r>
              <a:rPr lang="en-GB" sz="2000" b="1" dirty="0"/>
              <a:t>Administrative challenges. </a:t>
            </a:r>
            <a:r>
              <a:rPr lang="en-GB" sz="2000" dirty="0"/>
              <a:t>The decision-making process of the managers is rather intuitive, based on instinctive decisions and is less dependent on formal models of decision making. They tend not to pass on information and do not delegate decision-making powers to their inferiors. </a:t>
            </a:r>
          </a:p>
        </p:txBody>
      </p:sp>
    </p:spTree>
    <p:extLst>
      <p:ext uri="{BB962C8B-B14F-4D97-AF65-F5344CB8AC3E}">
        <p14:creationId xmlns:p14="http://schemas.microsoft.com/office/powerpoint/2010/main" val="2367661213"/>
      </p:ext>
    </p:extLst>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400" b="1" dirty="0"/>
              <a:t>Case Study: SMEs in Uganda</a:t>
            </a:r>
          </a:p>
          <a:p>
            <a:r>
              <a:rPr lang="en-GB" sz="2400" dirty="0"/>
              <a:t>In Uganda SMEs account for a significant share of production and employment and are therefore directly connected to poverty alleviation. While in many respects the Ugandan economy is different to that of other countries in the continent, for the poor population in the rural areas SMEs are also very relevant for employment and as an income source. Especially in developing countries like Uganda, SMEs are challenged by the globalisation of production and the shift in the importance of the various determinants of competitiveness.</a:t>
            </a:r>
          </a:p>
          <a:p>
            <a:pPr marL="0" indent="0">
              <a:buNone/>
            </a:pPr>
            <a:r>
              <a:rPr lang="en-GB" sz="2400" b="1" dirty="0"/>
              <a:t>Why government encourages SME access to and use of ICTS:</a:t>
            </a:r>
            <a:endParaRPr lang="en-GB" sz="2400" dirty="0"/>
          </a:p>
          <a:p>
            <a:r>
              <a:rPr lang="en-GB" sz="2400" dirty="0"/>
              <a:t>The SME play a key role in national economic development strategies by facilitating flows of information, capital, ideas, people and products. </a:t>
            </a:r>
          </a:p>
          <a:p>
            <a:endParaRPr lang="en-GB" sz="2400" dirty="0"/>
          </a:p>
        </p:txBody>
      </p:sp>
    </p:spTree>
    <p:extLst>
      <p:ext uri="{BB962C8B-B14F-4D97-AF65-F5344CB8AC3E}">
        <p14:creationId xmlns:p14="http://schemas.microsoft.com/office/powerpoint/2010/main" val="186755578"/>
      </p:ext>
    </p:extLst>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r>
              <a:rPr lang="en-GB" sz="2400" b="1" dirty="0"/>
              <a:t>The problem at hand in Uganda</a:t>
            </a:r>
            <a:endParaRPr lang="en-GB" sz="2400" dirty="0"/>
          </a:p>
          <a:p>
            <a:r>
              <a:rPr lang="en-GB" sz="2400" dirty="0"/>
              <a:t>Most SMEs in Uganda, do not appreciate the importance of using ICTs and e-business in the performance of their businesses. There is therefore need to establish the factors that have led to this reluctance towards the application of ICTs in the business processes of SMEs in order to exploit the benefits of these modern technologies which can be easily implemented for improved performance, cost reduction, competitive advantage and many others.</a:t>
            </a:r>
          </a:p>
          <a:p>
            <a:pPr marL="0" indent="0">
              <a:buNone/>
            </a:pPr>
            <a:r>
              <a:rPr lang="en-GB" sz="2400" dirty="0"/>
              <a:t> </a:t>
            </a:r>
          </a:p>
          <a:p>
            <a:r>
              <a:rPr lang="en-GB" sz="2400" dirty="0"/>
              <a:t>Comparatively, medium-sized enterprises have made attempts to put ICT strategies in place. The medium-sized enterprises attach great value to information compared to small-sized enterprises perhaps because they have significant investments</a:t>
            </a:r>
          </a:p>
        </p:txBody>
      </p:sp>
    </p:spTree>
    <p:extLst>
      <p:ext uri="{BB962C8B-B14F-4D97-AF65-F5344CB8AC3E}">
        <p14:creationId xmlns:p14="http://schemas.microsoft.com/office/powerpoint/2010/main" val="1740176565"/>
      </p:ext>
    </p:extLst>
  </p:cSld>
  <p:clrMapOvr>
    <a:masterClrMapping/>
  </p:clrMapOvr>
  <p:transition spd="slow"/>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sz="half" idx="1"/>
          </p:nvPr>
        </p:nvSpPr>
        <p:spPr>
          <a:xfrm>
            <a:off x="0" y="1071546"/>
            <a:ext cx="4211960" cy="5500726"/>
          </a:xfrm>
        </p:spPr>
        <p:txBody>
          <a:bodyPr/>
          <a:lstStyle/>
          <a:p>
            <a:r>
              <a:rPr lang="en-GB" sz="2400" b="1" dirty="0"/>
              <a:t>ICTs commonly used by SMEs in Uganda</a:t>
            </a:r>
            <a:endParaRPr lang="en-GB" sz="2400" dirty="0"/>
          </a:p>
          <a:p>
            <a:r>
              <a:rPr lang="en-GB" sz="2400" dirty="0"/>
              <a:t>The ICTs most commonly used by SMEs in Uganda include:</a:t>
            </a:r>
          </a:p>
          <a:p>
            <a:pPr lvl="0"/>
            <a:r>
              <a:rPr lang="en-GB" sz="2400" dirty="0"/>
              <a:t>Microsoft Office applications;</a:t>
            </a:r>
          </a:p>
          <a:p>
            <a:pPr lvl="0"/>
            <a:r>
              <a:rPr lang="en-GB" sz="2400" dirty="0"/>
              <a:t>computers;</a:t>
            </a:r>
          </a:p>
          <a:p>
            <a:pPr lvl="0"/>
            <a:r>
              <a:rPr lang="en-GB" sz="2400" dirty="0"/>
              <a:t>internet access;</a:t>
            </a:r>
          </a:p>
          <a:p>
            <a:pPr lvl="0"/>
            <a:r>
              <a:rPr lang="en-GB" sz="2400" dirty="0"/>
              <a:t>e-mail communications;</a:t>
            </a:r>
          </a:p>
          <a:p>
            <a:pPr lvl="0"/>
            <a:r>
              <a:rPr lang="en-GB" sz="2400" dirty="0"/>
              <a:t>telephones;</a:t>
            </a:r>
          </a:p>
          <a:p>
            <a:pPr lvl="0"/>
            <a:r>
              <a:rPr lang="en-GB" sz="2400" dirty="0"/>
              <a:t>photocopiers;</a:t>
            </a:r>
          </a:p>
          <a:p>
            <a:pPr lvl="0"/>
            <a:r>
              <a:rPr lang="en-GB" sz="2400" dirty="0"/>
              <a:t>printers; and</a:t>
            </a:r>
          </a:p>
          <a:p>
            <a:pPr lvl="0"/>
            <a:r>
              <a:rPr lang="en-GB" sz="2400" dirty="0"/>
              <a:t>Websites.</a:t>
            </a:r>
          </a:p>
        </p:txBody>
      </p:sp>
      <p:sp>
        <p:nvSpPr>
          <p:cNvPr id="3" name="Content Placeholder 2"/>
          <p:cNvSpPr>
            <a:spLocks noGrp="1"/>
          </p:cNvSpPr>
          <p:nvPr>
            <p:ph sz="half" idx="2"/>
          </p:nvPr>
        </p:nvSpPr>
        <p:spPr>
          <a:xfrm>
            <a:off x="3923928" y="1071546"/>
            <a:ext cx="5220072" cy="5500726"/>
          </a:xfrm>
        </p:spPr>
        <p:txBody>
          <a:bodyPr/>
          <a:lstStyle/>
          <a:p>
            <a:r>
              <a:rPr lang="en-GB" sz="2400" dirty="0"/>
              <a:t>However, unlike SMEs in developed countries, those in Uganda are not fully exploiting the potential of ICT to compete effectively in the international markets.</a:t>
            </a:r>
          </a:p>
          <a:p>
            <a:pPr marL="0" indent="0">
              <a:buNone/>
            </a:pPr>
            <a:r>
              <a:rPr lang="en-GB" sz="2400" dirty="0"/>
              <a:t>This is because of the following factors:</a:t>
            </a:r>
          </a:p>
          <a:p>
            <a:pPr lvl="0"/>
            <a:r>
              <a:rPr lang="en-GB" sz="2400" dirty="0"/>
              <a:t>lack of e-business / e-commerce infrastructure;</a:t>
            </a:r>
          </a:p>
          <a:p>
            <a:pPr lvl="0"/>
            <a:r>
              <a:rPr lang="en-GB" sz="2400" dirty="0"/>
              <a:t>lack of skills to develop and maintain interactive websites; and</a:t>
            </a:r>
          </a:p>
          <a:p>
            <a:pPr lvl="0"/>
            <a:r>
              <a:rPr lang="en-GB" sz="2400" dirty="0"/>
              <a:t>the use of obsolete technologies.</a:t>
            </a:r>
          </a:p>
          <a:p>
            <a:pPr lvl="0"/>
            <a:r>
              <a:rPr lang="en-GB" sz="2400" dirty="0"/>
              <a:t>high cost of internet connectivity;</a:t>
            </a:r>
          </a:p>
          <a:p>
            <a:pPr lvl="0"/>
            <a:r>
              <a:rPr lang="en-GB" sz="2400" dirty="0"/>
              <a:t>security issues concerning payments; and Shortage of skills.</a:t>
            </a:r>
          </a:p>
          <a:p>
            <a:endParaRPr lang="en-GB" sz="2400" dirty="0"/>
          </a:p>
        </p:txBody>
      </p:sp>
    </p:spTree>
    <p:extLst>
      <p:ext uri="{BB962C8B-B14F-4D97-AF65-F5344CB8AC3E}">
        <p14:creationId xmlns:p14="http://schemas.microsoft.com/office/powerpoint/2010/main" val="111129538"/>
      </p:ext>
    </p:extLst>
  </p:cSld>
  <p:clrMapOvr>
    <a:masterClrMapping/>
  </p:clrMapOvr>
  <p:transition spd="slow"/>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400" b="1" dirty="0"/>
              <a:t>Sources of information used by SMEs</a:t>
            </a:r>
            <a:endParaRPr lang="en-GB" sz="2400" dirty="0"/>
          </a:p>
          <a:p>
            <a:r>
              <a:rPr lang="en-GB" sz="2400" dirty="0"/>
              <a:t>SMEs in general obtain information from various sources, including:</a:t>
            </a:r>
          </a:p>
          <a:p>
            <a:pPr lvl="0"/>
            <a:r>
              <a:rPr lang="en-GB" sz="2400" dirty="0"/>
              <a:t>the internet;</a:t>
            </a:r>
          </a:p>
          <a:p>
            <a:pPr lvl="0"/>
            <a:r>
              <a:rPr lang="en-GB" sz="2400" dirty="0"/>
              <a:t>head offices;</a:t>
            </a:r>
          </a:p>
          <a:p>
            <a:pPr lvl="0"/>
            <a:r>
              <a:rPr lang="en-GB" sz="2400" dirty="0"/>
              <a:t>heads of department;</a:t>
            </a:r>
          </a:p>
          <a:p>
            <a:pPr lvl="0"/>
            <a:r>
              <a:rPr lang="en-GB" sz="2400" dirty="0"/>
              <a:t>brochures;</a:t>
            </a:r>
          </a:p>
          <a:p>
            <a:pPr lvl="0"/>
            <a:r>
              <a:rPr lang="en-GB" sz="2400" dirty="0"/>
              <a:t>other ICT companies;</a:t>
            </a:r>
          </a:p>
          <a:p>
            <a:pPr lvl="0"/>
            <a:r>
              <a:rPr lang="en-GB" sz="2400" dirty="0"/>
              <a:t>consultants;</a:t>
            </a:r>
          </a:p>
          <a:p>
            <a:pPr lvl="0"/>
            <a:r>
              <a:rPr lang="en-GB" sz="2400" dirty="0"/>
              <a:t>training seminars;</a:t>
            </a:r>
          </a:p>
          <a:p>
            <a:pPr lvl="0"/>
            <a:r>
              <a:rPr lang="en-GB" sz="2400" dirty="0"/>
              <a:t>trade catalogues;</a:t>
            </a:r>
          </a:p>
          <a:p>
            <a:pPr lvl="0"/>
            <a:r>
              <a:rPr lang="en-GB" sz="2400" dirty="0"/>
              <a:t>visits to relevant offices. </a:t>
            </a:r>
          </a:p>
        </p:txBody>
      </p:sp>
    </p:spTree>
    <p:extLst>
      <p:ext uri="{BB962C8B-B14F-4D97-AF65-F5344CB8AC3E}">
        <p14:creationId xmlns:p14="http://schemas.microsoft.com/office/powerpoint/2010/main" val="3039742778"/>
      </p:ext>
    </p:extLst>
  </p:cSld>
  <p:clrMapOvr>
    <a:masterClrMapping/>
  </p:clrMapOvr>
  <p:transition spd="slow"/>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400" b="1" dirty="0"/>
              <a:t>Means of disseminating information by SMEs </a:t>
            </a:r>
            <a:endParaRPr lang="en-GB" sz="2400" dirty="0"/>
          </a:p>
          <a:p>
            <a:pPr marL="0" indent="0">
              <a:buNone/>
            </a:pPr>
            <a:r>
              <a:rPr lang="en-GB" sz="2400" dirty="0"/>
              <a:t>SMEs disseminate information through a combination of methods, such as:</a:t>
            </a:r>
          </a:p>
          <a:p>
            <a:pPr lvl="1"/>
            <a:r>
              <a:rPr lang="en-GB" sz="2000" dirty="0"/>
              <a:t>e-mail;</a:t>
            </a:r>
          </a:p>
          <a:p>
            <a:pPr lvl="1"/>
            <a:r>
              <a:rPr lang="en-GB" sz="2000" dirty="0"/>
              <a:t>memos;</a:t>
            </a:r>
          </a:p>
          <a:p>
            <a:pPr lvl="1"/>
            <a:r>
              <a:rPr lang="en-GB" sz="2000" dirty="0"/>
              <a:t>staff meetings;</a:t>
            </a:r>
          </a:p>
          <a:p>
            <a:pPr lvl="1"/>
            <a:r>
              <a:rPr lang="en-GB" sz="2000" dirty="0"/>
              <a:t>departmental heads;</a:t>
            </a:r>
          </a:p>
          <a:p>
            <a:pPr lvl="1"/>
            <a:r>
              <a:rPr lang="en-GB" sz="2000" dirty="0"/>
              <a:t>newsletters;</a:t>
            </a:r>
          </a:p>
          <a:p>
            <a:pPr lvl="1"/>
            <a:r>
              <a:rPr lang="en-GB" sz="2000" dirty="0"/>
              <a:t>annual reports;</a:t>
            </a:r>
          </a:p>
          <a:p>
            <a:pPr lvl="1"/>
            <a:r>
              <a:rPr lang="en-GB" sz="2000" dirty="0"/>
              <a:t>websites;</a:t>
            </a:r>
          </a:p>
          <a:p>
            <a:pPr lvl="1"/>
            <a:r>
              <a:rPr lang="en-GB" sz="2000" dirty="0"/>
              <a:t>intranets;</a:t>
            </a:r>
          </a:p>
          <a:p>
            <a:pPr lvl="1"/>
            <a:r>
              <a:rPr lang="en-GB" sz="2000" dirty="0"/>
              <a:t>workshops;</a:t>
            </a:r>
          </a:p>
          <a:p>
            <a:pPr lvl="1"/>
            <a:r>
              <a:rPr lang="en-GB" sz="2000" dirty="0"/>
              <a:t>trade catalogues; and</a:t>
            </a:r>
          </a:p>
          <a:p>
            <a:pPr lvl="1"/>
            <a:r>
              <a:rPr lang="en-GB" sz="2000" dirty="0"/>
              <a:t>personal visits.</a:t>
            </a:r>
          </a:p>
        </p:txBody>
      </p:sp>
      <p:sp>
        <p:nvSpPr>
          <p:cNvPr id="2" name="Rectangle 1"/>
          <p:cNvSpPr/>
          <p:nvPr/>
        </p:nvSpPr>
        <p:spPr>
          <a:xfrm>
            <a:off x="4392488" y="2975461"/>
            <a:ext cx="4572000" cy="3477875"/>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algn="just">
              <a:spcAft>
                <a:spcPts val="0"/>
              </a:spcAft>
            </a:pPr>
            <a:r>
              <a:rPr lang="en-GB" sz="2000" b="1" dirty="0">
                <a:solidFill>
                  <a:srgbClr val="000000"/>
                </a:solidFill>
                <a:latin typeface="Mangal" panose="02040503050203030202" pitchFamily="18" charset="0"/>
                <a:ea typeface="Calibri" panose="020F0502020204030204" pitchFamily="34" charset="0"/>
                <a:cs typeface="Times New Roman" panose="02020603050405020304" pitchFamily="18" charset="0"/>
              </a:rPr>
              <a:t>Information sharing among SMEs </a:t>
            </a:r>
            <a:endParaRPr lang="en-GB" sz="2000" dirty="0">
              <a:latin typeface="Mangal" panose="02040503050203030202" pitchFamily="18" charset="0"/>
              <a:ea typeface="Calibri" panose="020F0502020204030204" pitchFamily="34" charset="0"/>
              <a:cs typeface="Times New Roman" panose="02020603050405020304" pitchFamily="18" charset="0"/>
            </a:endParaRPr>
          </a:p>
          <a:p>
            <a:pPr algn="just">
              <a:spcAft>
                <a:spcPts val="0"/>
              </a:spcAft>
            </a:pP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Some of the SMEs have LANs, suggesting that they recognise the importance of information sharing. However, most applications implemented on the LANs are basic, such as e-mail applications, small databases, Microsoft applications, and product information that are largely for in-house use.</a:t>
            </a:r>
            <a:endParaRPr lang="en-GB" sz="2000" dirty="0">
              <a:effectLst/>
              <a:latin typeface="Mangal" panose="02040503050203030202"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98223163"/>
      </p:ext>
    </p:extLst>
  </p:cSld>
  <p:clrMapOvr>
    <a:masterClrMapping/>
  </p:clrMapOvr>
  <p:transition spd="slow"/>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r>
              <a:rPr lang="en-GB" sz="2400" b="1" dirty="0"/>
              <a:t>Compliance by SMEs with information security procedures </a:t>
            </a:r>
            <a:endParaRPr lang="en-GB" sz="2400" dirty="0"/>
          </a:p>
          <a:p>
            <a:r>
              <a:rPr lang="en-GB" sz="2400" dirty="0"/>
              <a:t>Both small and medium-sized enterprises employ mainly antivirus programmes and regular backups to ensure the security of information. However, medium-sized enterprises in addition use sophisticated information security measures such as:</a:t>
            </a:r>
          </a:p>
          <a:p>
            <a:pPr lvl="0"/>
            <a:br>
              <a:rPr lang="en-GB" sz="2400" dirty="0"/>
            </a:br>
            <a:r>
              <a:rPr lang="en-GB" sz="2400" dirty="0"/>
              <a:t>firewalls;</a:t>
            </a:r>
          </a:p>
          <a:p>
            <a:pPr lvl="0"/>
            <a:r>
              <a:rPr lang="en-GB" sz="2400" dirty="0"/>
              <a:t>regular software updates;</a:t>
            </a:r>
          </a:p>
          <a:p>
            <a:pPr lvl="0"/>
            <a:r>
              <a:rPr lang="en-GB" sz="2400" dirty="0"/>
              <a:t>offsite storage;</a:t>
            </a:r>
          </a:p>
          <a:p>
            <a:pPr lvl="0"/>
            <a:r>
              <a:rPr lang="en-GB" sz="2400" dirty="0"/>
              <a:t>authentication;</a:t>
            </a:r>
          </a:p>
          <a:p>
            <a:pPr lvl="0"/>
            <a:r>
              <a:rPr lang="en-GB" sz="2400" dirty="0"/>
              <a:t>encryption; and</a:t>
            </a:r>
          </a:p>
          <a:p>
            <a:pPr lvl="0"/>
            <a:r>
              <a:rPr lang="en-GB" sz="2400" dirty="0"/>
              <a:t>audit trails for diagnostics.</a:t>
            </a:r>
          </a:p>
        </p:txBody>
      </p:sp>
    </p:spTree>
    <p:extLst>
      <p:ext uri="{BB962C8B-B14F-4D97-AF65-F5344CB8AC3E}">
        <p14:creationId xmlns:p14="http://schemas.microsoft.com/office/powerpoint/2010/main" val="1586422050"/>
      </p:ext>
    </p:extLst>
  </p:cSld>
  <p:clrMapOvr>
    <a:masterClrMapping/>
  </p:clrMapOvr>
  <p:transition spd="slow"/>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pPr>
            <a:r>
              <a:rPr lang="en-GB" sz="2400" b="1" dirty="0"/>
              <a:t>Barriers to adoption of ICTs by SMEs in Uganda </a:t>
            </a:r>
          </a:p>
          <a:p>
            <a:pPr lvl="0"/>
            <a:r>
              <a:rPr lang="en-GB" sz="2400" dirty="0"/>
              <a:t>Most of the current and potential clients for SMES in Uganda are not connected to the internet, largely because of high costs and a lack of awareness. </a:t>
            </a:r>
          </a:p>
          <a:p>
            <a:pPr lvl="0"/>
            <a:r>
              <a:rPr lang="en-GB" sz="2400" dirty="0"/>
              <a:t>The government has not put in place an e-commerce friendly environment, which would build consumer trust and business confidence.</a:t>
            </a:r>
          </a:p>
          <a:p>
            <a:pPr lvl="0"/>
            <a:r>
              <a:rPr lang="en-GB" sz="2400" dirty="0"/>
              <a:t>Moreover, the ICT market is not yet mature and people are yet to develop confidence in using ICTs. For example some people still tend to prefer going to the teller in the bank instead of querying and accessing their accounts through internet or mobile banking. </a:t>
            </a:r>
          </a:p>
          <a:p>
            <a:pPr lvl="0"/>
            <a:r>
              <a:rPr lang="en-GB" sz="2400" dirty="0"/>
              <a:t>Furthermore, telecommunication cost is high, quality sometimes poor and a barrier to transacting business on the web. </a:t>
            </a:r>
          </a:p>
          <a:p>
            <a:pPr algn="r"/>
            <a:r>
              <a:rPr lang="en-GB" sz="2400" dirty="0"/>
              <a:t>PTO for more</a:t>
            </a:r>
          </a:p>
        </p:txBody>
      </p:sp>
    </p:spTree>
    <p:extLst>
      <p:ext uri="{BB962C8B-B14F-4D97-AF65-F5344CB8AC3E}">
        <p14:creationId xmlns:p14="http://schemas.microsoft.com/office/powerpoint/2010/main" val="232980968"/>
      </p:ext>
    </p:extLst>
  </p:cSld>
  <p:clrMapOvr>
    <a:masterClrMapping/>
  </p:clrMapOvr>
  <p:transition spd="slow"/>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80728"/>
            <a:ext cx="9144000" cy="5519736"/>
          </a:xfrm>
        </p:spPr>
        <p:txBody>
          <a:bodyPr/>
          <a:lstStyle/>
          <a:p>
            <a:pPr marL="0" indent="0">
              <a:buNone/>
              <a:tabLst>
                <a:tab pos="1971675" algn="l"/>
              </a:tabLst>
            </a:pPr>
            <a:r>
              <a:rPr lang="en-GB" sz="2800" b="1" dirty="0"/>
              <a:t>Barriers to adoption of ICTs by SMEs in Uganda </a:t>
            </a:r>
          </a:p>
          <a:p>
            <a:r>
              <a:rPr lang="en-GB" sz="2800" dirty="0"/>
              <a:t>Other barriers include:</a:t>
            </a:r>
          </a:p>
          <a:p>
            <a:pPr lvl="1"/>
            <a:r>
              <a:rPr lang="en-GB" dirty="0"/>
              <a:t>limited and poor-quality bandwidth;</a:t>
            </a:r>
          </a:p>
          <a:p>
            <a:pPr lvl="1"/>
            <a:r>
              <a:rPr lang="en-GB" dirty="0"/>
              <a:t>lack of security guarantees;</a:t>
            </a:r>
          </a:p>
          <a:p>
            <a:pPr lvl="1"/>
            <a:r>
              <a:rPr lang="en-GB" dirty="0"/>
              <a:t>inadequate legislative framework;</a:t>
            </a:r>
          </a:p>
          <a:p>
            <a:pPr lvl="1"/>
            <a:r>
              <a:rPr lang="en-GB" dirty="0"/>
              <a:t>frequent internet downtime;</a:t>
            </a:r>
          </a:p>
          <a:p>
            <a:pPr lvl="1"/>
            <a:r>
              <a:rPr lang="en-GB" dirty="0"/>
              <a:t>slow internet access;</a:t>
            </a:r>
          </a:p>
          <a:p>
            <a:pPr lvl="1"/>
            <a:r>
              <a:rPr lang="en-GB" dirty="0"/>
              <a:t>high taxation; and</a:t>
            </a:r>
          </a:p>
          <a:p>
            <a:pPr lvl="1"/>
            <a:r>
              <a:rPr lang="en-GB" dirty="0"/>
              <a:t>inadequate technical supp</a:t>
            </a:r>
            <a:r>
              <a:rPr lang="en-GB" sz="2400" dirty="0"/>
              <a:t>ort.</a:t>
            </a:r>
          </a:p>
        </p:txBody>
      </p:sp>
    </p:spTree>
    <p:extLst>
      <p:ext uri="{BB962C8B-B14F-4D97-AF65-F5344CB8AC3E}">
        <p14:creationId xmlns:p14="http://schemas.microsoft.com/office/powerpoint/2010/main" val="1840305168"/>
      </p:ext>
    </p:extLst>
  </p:cSld>
  <p:clrMapOvr>
    <a:masterClrMapping/>
  </p:clrMapOvr>
  <p:transition spd="slow"/>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ICT in SMEs </a:t>
            </a:r>
          </a:p>
        </p:txBody>
      </p:sp>
      <p:sp>
        <p:nvSpPr>
          <p:cNvPr id="3075" name="Subtitle 2"/>
          <p:cNvSpPr>
            <a:spLocks noGrp="1"/>
          </p:cNvSpPr>
          <p:nvPr>
            <p:ph idx="1"/>
          </p:nvPr>
        </p:nvSpPr>
        <p:spPr>
          <a:xfrm>
            <a:off x="0" y="936104"/>
            <a:ext cx="9144000" cy="5949280"/>
          </a:xfrm>
        </p:spPr>
        <p:txBody>
          <a:bodyPr/>
          <a:lstStyle/>
          <a:p>
            <a:pPr marL="0" indent="0">
              <a:buNone/>
            </a:pPr>
            <a:r>
              <a:rPr lang="en-US" sz="2000" b="1" dirty="0"/>
              <a:t>Potential of ICTS for earning </a:t>
            </a:r>
          </a:p>
          <a:p>
            <a:pPr marL="0" indent="0">
              <a:buNone/>
            </a:pPr>
            <a:r>
              <a:rPr lang="en-US" sz="2000" b="1" dirty="0"/>
              <a:t>Past exam </a:t>
            </a:r>
            <a:r>
              <a:rPr lang="en-US" sz="2000" b="1" dirty="0" err="1"/>
              <a:t>Qn</a:t>
            </a:r>
            <a:r>
              <a:rPr lang="en-US" sz="2000" b="1" dirty="0"/>
              <a:t>:</a:t>
            </a:r>
            <a:r>
              <a:rPr lang="en-US" sz="2000" dirty="0"/>
              <a:t> Mention ways in which you will use the subsidiary ICT knowledge and skills you’ve acquired to earn income during your S6 vacation. (</a:t>
            </a:r>
            <a:r>
              <a:rPr lang="en-US" sz="2000" i="1" dirty="0"/>
              <a:t>5 </a:t>
            </a:r>
            <a:r>
              <a:rPr lang="en-US" sz="2000" i="1" dirty="0" err="1"/>
              <a:t>mks</a:t>
            </a:r>
            <a:r>
              <a:rPr lang="en-US" sz="2000" i="1" dirty="0"/>
              <a:t>)</a:t>
            </a:r>
          </a:p>
          <a:p>
            <a:pPr marL="0" indent="0">
              <a:buNone/>
            </a:pPr>
            <a:r>
              <a:rPr lang="en-US" sz="2000" i="1" dirty="0"/>
              <a:t>Possible Answers:</a:t>
            </a:r>
            <a:endParaRPr lang="en-GB" sz="2000" dirty="0"/>
          </a:p>
          <a:p>
            <a:pPr lvl="1"/>
            <a:r>
              <a:rPr lang="en-US" sz="1800" dirty="0"/>
              <a:t>Typesetting documents and printing business</a:t>
            </a:r>
            <a:endParaRPr lang="en-GB" sz="1800" dirty="0"/>
          </a:p>
          <a:p>
            <a:pPr lvl="1"/>
            <a:r>
              <a:rPr lang="en-US" sz="1800" dirty="0"/>
              <a:t>Taking on Data Entry jobs</a:t>
            </a:r>
            <a:endParaRPr lang="en-GB" sz="1800" dirty="0"/>
          </a:p>
          <a:p>
            <a:pPr lvl="1"/>
            <a:r>
              <a:rPr lang="en-US" sz="1800" dirty="0"/>
              <a:t>CD/ DVD writing and selling</a:t>
            </a:r>
            <a:endParaRPr lang="en-GB" sz="1800" dirty="0"/>
          </a:p>
          <a:p>
            <a:pPr lvl="1"/>
            <a:r>
              <a:rPr lang="en-US" sz="1800" dirty="0"/>
              <a:t>Provision of internet services</a:t>
            </a:r>
            <a:endParaRPr lang="en-GB" sz="1800" dirty="0"/>
          </a:p>
          <a:p>
            <a:pPr lvl="1"/>
            <a:r>
              <a:rPr lang="en-US" sz="1800" dirty="0"/>
              <a:t>Networking computers for organizations</a:t>
            </a:r>
            <a:endParaRPr lang="en-GB" sz="1800" dirty="0"/>
          </a:p>
          <a:p>
            <a:pPr lvl="1"/>
            <a:r>
              <a:rPr lang="en-US" sz="1800" dirty="0"/>
              <a:t>Desktop Publishing</a:t>
            </a:r>
            <a:endParaRPr lang="en-GB" sz="1800" dirty="0"/>
          </a:p>
          <a:p>
            <a:pPr lvl="1"/>
            <a:r>
              <a:rPr lang="en-US" sz="1800" dirty="0"/>
              <a:t>Computer Software Installation</a:t>
            </a:r>
            <a:endParaRPr lang="en-GB" sz="1800" dirty="0"/>
          </a:p>
          <a:p>
            <a:pPr lvl="1"/>
            <a:r>
              <a:rPr lang="en-US" sz="1800" dirty="0"/>
              <a:t>Computer Hardware Maintenance</a:t>
            </a:r>
            <a:endParaRPr lang="en-GB" sz="1800" dirty="0"/>
          </a:p>
          <a:p>
            <a:pPr lvl="1"/>
            <a:r>
              <a:rPr lang="en-US" sz="1800" dirty="0"/>
              <a:t>Image editing and graphic design</a:t>
            </a:r>
            <a:endParaRPr lang="en-GB" sz="1800" dirty="0"/>
          </a:p>
          <a:p>
            <a:pPr lvl="1"/>
            <a:r>
              <a:rPr lang="en-US" sz="1800" dirty="0"/>
              <a:t>Web page or website development</a:t>
            </a:r>
            <a:endParaRPr lang="en-GB" sz="1800" dirty="0"/>
          </a:p>
          <a:p>
            <a:pPr lvl="1"/>
            <a:r>
              <a:rPr lang="en-US" sz="1800" dirty="0"/>
              <a:t>Blogging</a:t>
            </a:r>
            <a:endParaRPr lang="en-GB" sz="1800" dirty="0"/>
          </a:p>
          <a:p>
            <a:pPr lvl="1"/>
            <a:r>
              <a:rPr lang="en-US" sz="1800" dirty="0"/>
              <a:t>Social Media marketing</a:t>
            </a:r>
            <a:endParaRPr lang="en-GB" sz="1800" dirty="0"/>
          </a:p>
          <a:p>
            <a:pPr lvl="1"/>
            <a:r>
              <a:rPr lang="en-US" sz="1800" dirty="0"/>
              <a:t>Computer Training, etc.</a:t>
            </a:r>
            <a:endParaRPr lang="en-GB" sz="1800" dirty="0"/>
          </a:p>
        </p:txBody>
      </p:sp>
    </p:spTree>
    <p:extLst>
      <p:ext uri="{BB962C8B-B14F-4D97-AF65-F5344CB8AC3E}">
        <p14:creationId xmlns:p14="http://schemas.microsoft.com/office/powerpoint/2010/main" val="3753323346"/>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1547664" y="0"/>
            <a:ext cx="7596336" cy="990600"/>
          </a:xfrm>
        </p:spPr>
        <p:txBody>
          <a:bodyPr/>
          <a:lstStyle/>
          <a:p>
            <a:pPr algn="l"/>
            <a:r>
              <a:rPr lang="en-US" sz="2800" dirty="0"/>
              <a:t>a. Computer security </a:t>
            </a:r>
            <a:br>
              <a:rPr lang="en-US" sz="2800" dirty="0"/>
            </a:br>
            <a:r>
              <a:rPr lang="en-US" sz="2800" dirty="0"/>
              <a:t>ii. Security threats for  (hardware  and software)</a:t>
            </a:r>
          </a:p>
        </p:txBody>
      </p:sp>
      <p:sp>
        <p:nvSpPr>
          <p:cNvPr id="23555" name="Rectangle 3"/>
          <p:cNvSpPr>
            <a:spLocks noGrp="1" noChangeArrowheads="1"/>
          </p:cNvSpPr>
          <p:nvPr>
            <p:ph idx="1"/>
          </p:nvPr>
        </p:nvSpPr>
        <p:spPr>
          <a:xfrm>
            <a:off x="0" y="980728"/>
            <a:ext cx="9144000" cy="5616624"/>
          </a:xfrm>
        </p:spPr>
        <p:txBody>
          <a:bodyPr/>
          <a:lstStyle/>
          <a:p>
            <a:r>
              <a:rPr lang="en-GB" sz="2800" b="1" dirty="0">
                <a:solidFill>
                  <a:srgbClr val="FF0000"/>
                </a:solidFill>
              </a:rPr>
              <a:t>Internet and Network Attacks</a:t>
            </a:r>
          </a:p>
          <a:p>
            <a:r>
              <a:rPr lang="en-GB" sz="2800" dirty="0"/>
              <a:t>Information transmitted over networks has a higher degree of security risk than information kept on an organization’s premises. In an organization, network administrators usually take measures to protect a network from security risks. On the Internet, where no central administrator is present, the security risk is greater.</a:t>
            </a:r>
          </a:p>
          <a:p>
            <a:r>
              <a:rPr lang="en-GB" sz="2800" dirty="0"/>
              <a:t>Internet and network attacks that jeopardize security include computer viruses, worms, Trojan horses, and rootkits; botnets; denial of service attacks; back doors; and spoofing. </a:t>
            </a:r>
          </a:p>
        </p:txBody>
      </p:sp>
    </p:spTree>
    <p:extLst>
      <p:ext uri="{BB962C8B-B14F-4D97-AF65-F5344CB8AC3E}">
        <p14:creationId xmlns:p14="http://schemas.microsoft.com/office/powerpoint/2010/main" val="7438379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23555">
                                            <p:txEl>
                                              <p:pRg st="0" end="0"/>
                                            </p:txEl>
                                          </p:spTgt>
                                        </p:tgtEl>
                                        <p:attrNameLst>
                                          <p:attrName>style.visibility</p:attrName>
                                        </p:attrNameLst>
                                      </p:cBhvr>
                                      <p:to>
                                        <p:strVal val="visible"/>
                                      </p:to>
                                    </p:set>
                                    <p:animEffect transition="in" filter="wipe(left)">
                                      <p:cBhvr>
                                        <p:cTn id="7" dur="500"/>
                                        <p:tgtEl>
                                          <p:spTgt spid="23555">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1000"/>
                                  </p:stCondLst>
                                  <p:childTnLst>
                                    <p:set>
                                      <p:cBhvr>
                                        <p:cTn id="10" dur="1" fill="hold">
                                          <p:stCondLst>
                                            <p:cond delay="0"/>
                                          </p:stCondLst>
                                        </p:cTn>
                                        <p:tgtEl>
                                          <p:spTgt spid="23555">
                                            <p:txEl>
                                              <p:pRg st="1" end="1"/>
                                            </p:txEl>
                                          </p:spTgt>
                                        </p:tgtEl>
                                        <p:attrNameLst>
                                          <p:attrName>style.visibility</p:attrName>
                                        </p:attrNameLst>
                                      </p:cBhvr>
                                      <p:to>
                                        <p:strVal val="visible"/>
                                      </p:to>
                                    </p:set>
                                    <p:animEffect transition="in" filter="wipe(left)">
                                      <p:cBhvr>
                                        <p:cTn id="11" dur="500"/>
                                        <p:tgtEl>
                                          <p:spTgt spid="23555">
                                            <p:txEl>
                                              <p:pRg st="1" end="1"/>
                                            </p:txEl>
                                          </p:spTgt>
                                        </p:tgtEl>
                                      </p:cBhvr>
                                    </p:animEffect>
                                  </p:childTnLst>
                                </p:cTn>
                              </p:par>
                            </p:childTnLst>
                          </p:cTn>
                        </p:par>
                        <p:par>
                          <p:cTn id="12" fill="hold">
                            <p:stCondLst>
                              <p:cond delay="3000"/>
                            </p:stCondLst>
                            <p:childTnLst>
                              <p:par>
                                <p:cTn id="13" presetID="22" presetClass="entr" presetSubtype="8" fill="hold" grpId="0" nodeType="afterEffect">
                                  <p:stCondLst>
                                    <p:cond delay="1000"/>
                                  </p:stCondLst>
                                  <p:childTnLst>
                                    <p:set>
                                      <p:cBhvr>
                                        <p:cTn id="14" dur="1" fill="hold">
                                          <p:stCondLst>
                                            <p:cond delay="0"/>
                                          </p:stCondLst>
                                        </p:cTn>
                                        <p:tgtEl>
                                          <p:spTgt spid="23555">
                                            <p:txEl>
                                              <p:pRg st="2" end="2"/>
                                            </p:txEl>
                                          </p:spTgt>
                                        </p:tgtEl>
                                        <p:attrNameLst>
                                          <p:attrName>style.visibility</p:attrName>
                                        </p:attrNameLst>
                                      </p:cBhvr>
                                      <p:to>
                                        <p:strVal val="visible"/>
                                      </p:to>
                                    </p:set>
                                    <p:animEffect transition="in" filter="wipe(left)">
                                      <p:cBhvr>
                                        <p:cTn id="15" dur="500"/>
                                        <p:tgtEl>
                                          <p:spTgt spid="235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bldLvl="5" autoUpdateAnimBg="0" advAuto="100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3419872" y="1052736"/>
            <a:ext cx="3501008" cy="2387600"/>
          </a:xfrm>
        </p:spPr>
        <p:txBody>
          <a:bodyPr/>
          <a:lstStyle/>
          <a:p>
            <a:r>
              <a:rPr lang="en-US" b="1" i="1" dirty="0">
                <a:solidFill>
                  <a:schemeClr val="tx1">
                    <a:lumMod val="95000"/>
                    <a:lumOff val="5000"/>
                  </a:schemeClr>
                </a:solidFill>
              </a:rPr>
              <a:t>Subsidiary ICT for Uganda</a:t>
            </a:r>
            <a:endParaRPr lang="en-US" b="1" dirty="0">
              <a:solidFill>
                <a:schemeClr val="tx1">
                  <a:lumMod val="95000"/>
                  <a:lumOff val="5000"/>
                </a:schemeClr>
              </a:solidFill>
            </a:endParaRPr>
          </a:p>
        </p:txBody>
      </p:sp>
      <p:sp>
        <p:nvSpPr>
          <p:cNvPr id="4" name="Subtitle 3"/>
          <p:cNvSpPr>
            <a:spLocks noGrp="1"/>
          </p:cNvSpPr>
          <p:nvPr>
            <p:ph type="subTitle" idx="1"/>
          </p:nvPr>
        </p:nvSpPr>
        <p:spPr>
          <a:xfrm>
            <a:off x="1143000" y="3212976"/>
            <a:ext cx="7677472" cy="2044824"/>
          </a:xfrm>
        </p:spPr>
        <p:txBody>
          <a:bodyPr/>
          <a:lstStyle/>
          <a:p>
            <a:pPr marL="0" indent="0" algn="ctr">
              <a:buNone/>
            </a:pPr>
            <a:endParaRPr lang="en-US" b="1" dirty="0">
              <a:solidFill>
                <a:schemeClr val="tx1">
                  <a:lumMod val="95000"/>
                  <a:lumOff val="5000"/>
                </a:schemeClr>
              </a:solidFill>
            </a:endParaRPr>
          </a:p>
          <a:p>
            <a:pPr marL="0" indent="0" algn="ctr">
              <a:buNone/>
            </a:pPr>
            <a:r>
              <a:rPr lang="en-US" b="1" dirty="0">
                <a:solidFill>
                  <a:schemeClr val="tx1">
                    <a:lumMod val="95000"/>
                    <a:lumOff val="5000"/>
                  </a:schemeClr>
                </a:solidFill>
              </a:rPr>
              <a:t>End of Topic 15:</a:t>
            </a:r>
          </a:p>
          <a:p>
            <a:pPr marL="0" indent="0" algn="ctr">
              <a:buNone/>
            </a:pPr>
            <a:r>
              <a:rPr lang="en-GB" b="1" dirty="0">
                <a:solidFill>
                  <a:srgbClr val="FF0000"/>
                </a:solidFill>
              </a:rPr>
              <a:t>System Security, ICT Ethical Issues and Emerging Technologies</a:t>
            </a:r>
          </a:p>
          <a:p>
            <a:pPr marL="0" indent="0" algn="ctr">
              <a:buNone/>
            </a:pPr>
            <a:r>
              <a:rPr lang="en-GB" b="1" dirty="0">
                <a:solidFill>
                  <a:schemeClr val="tx1">
                    <a:lumMod val="95000"/>
                    <a:lumOff val="5000"/>
                  </a:schemeClr>
                </a:solidFill>
              </a:rPr>
              <a:t>End of Syllabus Coverage –</a:t>
            </a:r>
            <a:br>
              <a:rPr lang="en-GB" b="1" dirty="0">
                <a:solidFill>
                  <a:schemeClr val="tx1">
                    <a:lumMod val="95000"/>
                    <a:lumOff val="5000"/>
                  </a:schemeClr>
                </a:solidFill>
              </a:rPr>
            </a:br>
            <a:r>
              <a:rPr lang="en-GB" b="1" dirty="0">
                <a:solidFill>
                  <a:schemeClr val="tx1">
                    <a:lumMod val="95000"/>
                    <a:lumOff val="5000"/>
                  </a:schemeClr>
                </a:solidFill>
              </a:rPr>
              <a:t> Congratulations and Good Luck!! </a:t>
            </a:r>
          </a:p>
        </p:txBody>
      </p:sp>
    </p:spTree>
    <p:extLst>
      <p:ext uri="{BB962C8B-B14F-4D97-AF65-F5344CB8AC3E}">
        <p14:creationId xmlns:p14="http://schemas.microsoft.com/office/powerpoint/2010/main" val="1690621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1547664" y="0"/>
            <a:ext cx="7596336" cy="990600"/>
          </a:xfrm>
        </p:spPr>
        <p:txBody>
          <a:bodyPr/>
          <a:lstStyle/>
          <a:p>
            <a:pPr algn="l"/>
            <a:r>
              <a:rPr lang="en-US" sz="2800" dirty="0"/>
              <a:t>a. Computer security </a:t>
            </a:r>
            <a:br>
              <a:rPr lang="en-US" sz="2800" dirty="0"/>
            </a:br>
            <a:r>
              <a:rPr lang="en-US" sz="2800" dirty="0"/>
              <a:t>ii. Security threats for  (hardware  and software)</a:t>
            </a:r>
          </a:p>
        </p:txBody>
      </p:sp>
      <p:sp>
        <p:nvSpPr>
          <p:cNvPr id="23555" name="Rectangle 3"/>
          <p:cNvSpPr>
            <a:spLocks noGrp="1" noChangeArrowheads="1"/>
          </p:cNvSpPr>
          <p:nvPr>
            <p:ph idx="1"/>
          </p:nvPr>
        </p:nvSpPr>
        <p:spPr>
          <a:xfrm>
            <a:off x="0" y="980728"/>
            <a:ext cx="9144000" cy="5616624"/>
          </a:xfrm>
        </p:spPr>
        <p:txBody>
          <a:bodyPr/>
          <a:lstStyle/>
          <a:p>
            <a:r>
              <a:rPr lang="en-US" sz="3600" b="1" dirty="0">
                <a:solidFill>
                  <a:srgbClr val="FF0000"/>
                </a:solidFill>
              </a:rPr>
              <a:t>Unauthorized access and Use</a:t>
            </a:r>
            <a:endParaRPr lang="en-GB" sz="3600" dirty="0">
              <a:solidFill>
                <a:srgbClr val="FF0000"/>
              </a:solidFill>
            </a:endParaRPr>
          </a:p>
          <a:p>
            <a:pPr lvl="1"/>
            <a:r>
              <a:rPr lang="en-GB" b="1" dirty="0"/>
              <a:t>Unauthorized access </a:t>
            </a:r>
            <a:r>
              <a:rPr lang="en-GB" dirty="0"/>
              <a:t>is the use of a computer or network without permission. </a:t>
            </a:r>
            <a:r>
              <a:rPr lang="en-GB" b="1" dirty="0"/>
              <a:t>Unauthorized use </a:t>
            </a:r>
            <a:r>
              <a:rPr lang="en-GB" dirty="0"/>
              <a:t>is the use of a computer or its data for unapproved or possibly illegal activities. </a:t>
            </a:r>
          </a:p>
          <a:p>
            <a:pPr lvl="1"/>
            <a:r>
              <a:rPr lang="en-GB" dirty="0"/>
              <a:t>Unauthorized use includes a variety of activities: an employee using an organization’s computer to send personal e-mail messages, or someone gaining access to a bank computer and performing an unauthorized transfer.</a:t>
            </a:r>
          </a:p>
        </p:txBody>
      </p:sp>
    </p:spTree>
    <p:extLst>
      <p:ext uri="{BB962C8B-B14F-4D97-AF65-F5344CB8AC3E}">
        <p14:creationId xmlns:p14="http://schemas.microsoft.com/office/powerpoint/2010/main" val="319639523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23555">
                                            <p:txEl>
                                              <p:pRg st="0" end="0"/>
                                            </p:txEl>
                                          </p:spTgt>
                                        </p:tgtEl>
                                        <p:attrNameLst>
                                          <p:attrName>style.visibility</p:attrName>
                                        </p:attrNameLst>
                                      </p:cBhvr>
                                      <p:to>
                                        <p:strVal val="visible"/>
                                      </p:to>
                                    </p:set>
                                    <p:animEffect transition="in" filter="wipe(left)">
                                      <p:cBhvr>
                                        <p:cTn id="7" dur="500"/>
                                        <p:tgtEl>
                                          <p:spTgt spid="235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bldLvl="5" autoUpdateAnimBg="0" advAuto="1000"/>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1547664" y="0"/>
            <a:ext cx="7596336" cy="990600"/>
          </a:xfrm>
        </p:spPr>
        <p:txBody>
          <a:bodyPr/>
          <a:lstStyle/>
          <a:p>
            <a:pPr algn="l"/>
            <a:r>
              <a:rPr lang="en-US" sz="2800" dirty="0"/>
              <a:t>a. Computer security </a:t>
            </a:r>
            <a:br>
              <a:rPr lang="en-US" sz="2800" dirty="0"/>
            </a:br>
            <a:r>
              <a:rPr lang="en-US" sz="2800" dirty="0"/>
              <a:t>ii. Security threats for  (hardware  and software)</a:t>
            </a:r>
          </a:p>
        </p:txBody>
      </p:sp>
      <p:sp>
        <p:nvSpPr>
          <p:cNvPr id="23555" name="Rectangle 3"/>
          <p:cNvSpPr>
            <a:spLocks noGrp="1" noChangeArrowheads="1"/>
          </p:cNvSpPr>
          <p:nvPr>
            <p:ph idx="1"/>
          </p:nvPr>
        </p:nvSpPr>
        <p:spPr>
          <a:xfrm>
            <a:off x="0" y="980728"/>
            <a:ext cx="9144000" cy="5616624"/>
          </a:xfrm>
        </p:spPr>
        <p:txBody>
          <a:bodyPr/>
          <a:lstStyle/>
          <a:p>
            <a:pPr marL="457200" lvl="1" indent="0">
              <a:spcBef>
                <a:spcPts val="600"/>
              </a:spcBef>
              <a:buNone/>
            </a:pPr>
            <a:r>
              <a:rPr lang="en-GB" sz="3600" dirty="0">
                <a:solidFill>
                  <a:srgbClr val="FF0000"/>
                </a:solidFill>
              </a:rPr>
              <a:t>Information theft</a:t>
            </a:r>
          </a:p>
          <a:p>
            <a:r>
              <a:rPr lang="en-GB" sz="2400" dirty="0"/>
              <a:t>Information theft is yet another type of computer security risk. </a:t>
            </a:r>
            <a:r>
              <a:rPr lang="en-GB" sz="2400" b="1" dirty="0"/>
              <a:t>Information theft </a:t>
            </a:r>
            <a:r>
              <a:rPr lang="en-GB" sz="2400" dirty="0"/>
              <a:t>occurs when someone steals personal or confidential information. An unethical company executive may steal or buy stolen information to learn about a competitor. A corrupt individual may steal credit card numbers to make fraudulent purchases.</a:t>
            </a:r>
          </a:p>
          <a:p>
            <a:r>
              <a:rPr lang="en-GB" sz="2400" b="1" dirty="0"/>
              <a:t>Safeguards against Information Theft: </a:t>
            </a:r>
            <a:r>
              <a:rPr lang="en-GB" sz="2400" dirty="0"/>
              <a:t>Most companies attempt to prevent information theft by implementing the user identification and authentication controls. </a:t>
            </a:r>
          </a:p>
          <a:p>
            <a:r>
              <a:rPr lang="en-GB" sz="2400" dirty="0"/>
              <a:t>To protect information on the Internet and networks, companies and individuals use a variety of encryption techniques.</a:t>
            </a:r>
            <a:endParaRPr lang="en-GB" sz="6000" dirty="0"/>
          </a:p>
        </p:txBody>
      </p:sp>
    </p:spTree>
    <p:extLst>
      <p:ext uri="{BB962C8B-B14F-4D97-AF65-F5344CB8AC3E}">
        <p14:creationId xmlns:p14="http://schemas.microsoft.com/office/powerpoint/2010/main" val="40162898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23555">
                                            <p:txEl>
                                              <p:pRg st="0" end="0"/>
                                            </p:txEl>
                                          </p:spTgt>
                                        </p:tgtEl>
                                        <p:attrNameLst>
                                          <p:attrName>style.visibility</p:attrName>
                                        </p:attrNameLst>
                                      </p:cBhvr>
                                      <p:to>
                                        <p:strVal val="visible"/>
                                      </p:to>
                                    </p:set>
                                    <p:animEffect transition="in" filter="wipe(left)">
                                      <p:cBhvr>
                                        <p:cTn id="7" dur="500"/>
                                        <p:tgtEl>
                                          <p:spTgt spid="23555">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23555">
                                            <p:txEl>
                                              <p:pRg st="1" end="1"/>
                                            </p:txEl>
                                          </p:spTgt>
                                        </p:tgtEl>
                                        <p:attrNameLst>
                                          <p:attrName>style.visibility</p:attrName>
                                        </p:attrNameLst>
                                      </p:cBhvr>
                                      <p:to>
                                        <p:strVal val="visible"/>
                                      </p:to>
                                    </p:set>
                                    <p:animEffect transition="in" filter="wipe(left)">
                                      <p:cBhvr>
                                        <p:cTn id="11" dur="500"/>
                                        <p:tgtEl>
                                          <p:spTgt spid="23555">
                                            <p:txEl>
                                              <p:pRg st="1" end="1"/>
                                            </p:txEl>
                                          </p:spTgt>
                                        </p:tgtEl>
                                      </p:cBhvr>
                                    </p:animEffect>
                                  </p:childTnLst>
                                </p:cTn>
                              </p:par>
                            </p:childTnLst>
                          </p:cTn>
                        </p:par>
                        <p:par>
                          <p:cTn id="12" fill="hold">
                            <p:stCondLst>
                              <p:cond delay="5000"/>
                            </p:stCondLst>
                            <p:childTnLst>
                              <p:par>
                                <p:cTn id="13" presetID="22" presetClass="entr" presetSubtype="8" fill="hold" grpId="0" nodeType="afterEffect">
                                  <p:stCondLst>
                                    <p:cond delay="3000"/>
                                  </p:stCondLst>
                                  <p:childTnLst>
                                    <p:set>
                                      <p:cBhvr>
                                        <p:cTn id="14" dur="1" fill="hold">
                                          <p:stCondLst>
                                            <p:cond delay="0"/>
                                          </p:stCondLst>
                                        </p:cTn>
                                        <p:tgtEl>
                                          <p:spTgt spid="23555">
                                            <p:txEl>
                                              <p:pRg st="2" end="2"/>
                                            </p:txEl>
                                          </p:spTgt>
                                        </p:tgtEl>
                                        <p:attrNameLst>
                                          <p:attrName>style.visibility</p:attrName>
                                        </p:attrNameLst>
                                      </p:cBhvr>
                                      <p:to>
                                        <p:strVal val="visible"/>
                                      </p:to>
                                    </p:set>
                                    <p:animEffect transition="in" filter="wipe(left)">
                                      <p:cBhvr>
                                        <p:cTn id="15" dur="500"/>
                                        <p:tgtEl>
                                          <p:spTgt spid="23555">
                                            <p:txEl>
                                              <p:pRg st="2" end="2"/>
                                            </p:txEl>
                                          </p:spTgt>
                                        </p:tgtEl>
                                      </p:cBhvr>
                                    </p:animEffect>
                                  </p:childTnLst>
                                </p:cTn>
                              </p:par>
                            </p:childTnLst>
                          </p:cTn>
                        </p:par>
                        <p:par>
                          <p:cTn id="16" fill="hold">
                            <p:stCondLst>
                              <p:cond delay="8500"/>
                            </p:stCondLst>
                            <p:childTnLst>
                              <p:par>
                                <p:cTn id="17" presetID="22" presetClass="entr" presetSubtype="8" fill="hold" grpId="0" nodeType="afterEffect">
                                  <p:stCondLst>
                                    <p:cond delay="3000"/>
                                  </p:stCondLst>
                                  <p:childTnLst>
                                    <p:set>
                                      <p:cBhvr>
                                        <p:cTn id="18" dur="1" fill="hold">
                                          <p:stCondLst>
                                            <p:cond delay="0"/>
                                          </p:stCondLst>
                                        </p:cTn>
                                        <p:tgtEl>
                                          <p:spTgt spid="23555">
                                            <p:txEl>
                                              <p:pRg st="3" end="3"/>
                                            </p:txEl>
                                          </p:spTgt>
                                        </p:tgtEl>
                                        <p:attrNameLst>
                                          <p:attrName>style.visibility</p:attrName>
                                        </p:attrNameLst>
                                      </p:cBhvr>
                                      <p:to>
                                        <p:strVal val="visible"/>
                                      </p:to>
                                    </p:set>
                                    <p:animEffect transition="in" filter="wipe(left)">
                                      <p:cBhvr>
                                        <p:cTn id="19" dur="500"/>
                                        <p:tgtEl>
                                          <p:spTgt spid="235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bldLvl="5" autoUpdateAnimBg="0" advAuto="100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0"/>
            <a:ext cx="7596336" cy="990600"/>
          </a:xfrm>
        </p:spPr>
        <p:txBody>
          <a:bodyPr/>
          <a:lstStyle/>
          <a:p>
            <a:pPr algn="l"/>
            <a:r>
              <a:rPr lang="en-US" sz="2800" dirty="0"/>
              <a:t>a. Computer security</a:t>
            </a:r>
            <a:br>
              <a:rPr lang="en-US" sz="2800" dirty="0"/>
            </a:br>
            <a:r>
              <a:rPr lang="en-US" sz="2800" dirty="0"/>
              <a:t>iii. Explaining the meaning of a computer virus. </a:t>
            </a:r>
            <a:endParaRPr lang="en-GB" sz="2800" dirty="0"/>
          </a:p>
        </p:txBody>
      </p:sp>
      <p:sp>
        <p:nvSpPr>
          <p:cNvPr id="5" name="Content Placeholder 4"/>
          <p:cNvSpPr>
            <a:spLocks noGrp="1"/>
          </p:cNvSpPr>
          <p:nvPr>
            <p:ph idx="1"/>
          </p:nvPr>
        </p:nvSpPr>
        <p:spPr>
          <a:xfrm>
            <a:off x="0" y="1000108"/>
            <a:ext cx="9144000" cy="5086362"/>
          </a:xfrm>
        </p:spPr>
        <p:txBody>
          <a:bodyPr/>
          <a:lstStyle/>
          <a:p>
            <a:r>
              <a:rPr lang="en-GB" sz="2800" dirty="0"/>
              <a:t>A computer virus is a potentially damaging computer program that affects, or infects, a computer negatively by altering the way the computer works without the user’s knowledge or permission. Once the virus infects the computer, it can spread throughout and may damage files and system software, including the operating system.</a:t>
            </a:r>
          </a:p>
          <a:p>
            <a:r>
              <a:rPr lang="en-US" sz="2800" dirty="0"/>
              <a:t> </a:t>
            </a:r>
            <a:r>
              <a:rPr lang="en-GB" sz="2800" dirty="0"/>
              <a:t>Computer viruses, worms, Trojan horses, and rootkits are classified as </a:t>
            </a:r>
            <a:r>
              <a:rPr lang="en-GB" sz="2800" b="1" dirty="0"/>
              <a:t>malware </a:t>
            </a:r>
            <a:r>
              <a:rPr lang="en-GB" sz="2800" dirty="0"/>
              <a:t>(short for malicious software)</a:t>
            </a:r>
          </a:p>
          <a:p>
            <a:r>
              <a:rPr lang="en-GB" sz="2800" dirty="0"/>
              <a:t>Unscrupulous programmers write malware and then test it to ensure it can deliver its payload. The </a:t>
            </a:r>
            <a:r>
              <a:rPr lang="en-GB" sz="2800" b="1" dirty="0"/>
              <a:t>payload </a:t>
            </a:r>
            <a:r>
              <a:rPr lang="en-GB" sz="2800" dirty="0"/>
              <a:t>is the destructive event or prank the program is intended to deliver.</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0"/>
            <a:ext cx="7596336" cy="990600"/>
          </a:xfrm>
        </p:spPr>
        <p:txBody>
          <a:bodyPr/>
          <a:lstStyle/>
          <a:p>
            <a:pPr algn="l"/>
            <a:r>
              <a:rPr lang="en-US" sz="2800" dirty="0"/>
              <a:t>a. Computer security</a:t>
            </a:r>
            <a:br>
              <a:rPr lang="en-US" sz="2800" dirty="0"/>
            </a:br>
            <a:r>
              <a:rPr lang="en-US" sz="2800" dirty="0"/>
              <a:t>iii. Explaining the meaning of a computer virus. </a:t>
            </a:r>
            <a:endParaRPr lang="en-GB" sz="2800" dirty="0"/>
          </a:p>
        </p:txBody>
      </p:sp>
      <p:sp>
        <p:nvSpPr>
          <p:cNvPr id="5" name="Content Placeholder 4"/>
          <p:cNvSpPr>
            <a:spLocks noGrp="1"/>
          </p:cNvSpPr>
          <p:nvPr>
            <p:ph idx="1"/>
          </p:nvPr>
        </p:nvSpPr>
        <p:spPr>
          <a:xfrm>
            <a:off x="0" y="1000108"/>
            <a:ext cx="9144000" cy="5086362"/>
          </a:xfrm>
        </p:spPr>
        <p:txBody>
          <a:bodyPr/>
          <a:lstStyle/>
          <a:p>
            <a:r>
              <a:rPr lang="en-US" sz="3600" dirty="0"/>
              <a:t>What is the difference between </a:t>
            </a:r>
            <a:r>
              <a:rPr lang="en-US" sz="3600" dirty="0">
                <a:solidFill>
                  <a:schemeClr val="hlink"/>
                </a:solidFill>
              </a:rPr>
              <a:t>viruses</a:t>
            </a:r>
            <a:r>
              <a:rPr lang="en-US" sz="3600" dirty="0"/>
              <a:t>, </a:t>
            </a:r>
            <a:r>
              <a:rPr lang="en-US" sz="3600" dirty="0">
                <a:solidFill>
                  <a:schemeClr val="hlink"/>
                </a:solidFill>
              </a:rPr>
              <a:t>worms</a:t>
            </a:r>
            <a:r>
              <a:rPr lang="en-US" sz="3600" dirty="0"/>
              <a:t>, and </a:t>
            </a:r>
            <a:r>
              <a:rPr lang="en-US" sz="3600" dirty="0">
                <a:solidFill>
                  <a:schemeClr val="hlink"/>
                </a:solidFill>
              </a:rPr>
              <a:t>rootkit</a:t>
            </a:r>
            <a:r>
              <a:rPr lang="en-US" sz="3600" dirty="0"/>
              <a:t> and </a:t>
            </a:r>
            <a:r>
              <a:rPr lang="en-US" sz="3600" dirty="0">
                <a:solidFill>
                  <a:schemeClr val="hlink"/>
                </a:solidFill>
              </a:rPr>
              <a:t>Trojan horses</a:t>
            </a:r>
            <a:r>
              <a:rPr lang="en-US" sz="3600" dirty="0"/>
              <a:t>?</a:t>
            </a:r>
            <a:endParaRPr lang="en-US" sz="3600" dirty="0">
              <a:latin typeface="Arial Unicode MS" panose="020B0604020202020204" pitchFamily="34" charset="-128"/>
            </a:endParaRPr>
          </a:p>
          <a:p>
            <a:pPr marL="0" indent="0">
              <a:buNone/>
            </a:pPr>
            <a:r>
              <a:rPr lang="en-US" sz="2400" dirty="0"/>
              <a:t> </a:t>
            </a:r>
            <a:endParaRPr lang="en-GB" sz="2400" dirty="0"/>
          </a:p>
        </p:txBody>
      </p:sp>
      <p:sp>
        <p:nvSpPr>
          <p:cNvPr id="6" name="Rectangle 11"/>
          <p:cNvSpPr>
            <a:spLocks noChangeArrowheads="1"/>
          </p:cNvSpPr>
          <p:nvPr/>
        </p:nvSpPr>
        <p:spPr bwMode="auto">
          <a:xfrm>
            <a:off x="323528" y="2679278"/>
            <a:ext cx="2011363" cy="2667000"/>
          </a:xfrm>
          <a:prstGeom prst="rect">
            <a:avLst/>
          </a:prstGeom>
          <a:solidFill>
            <a:srgbClr val="66FFFF"/>
          </a:solidFill>
          <a:ln>
            <a:noFill/>
          </a:ln>
          <a:effectLst/>
        </p:spPr>
        <p:txBody>
          <a:bodyPr lIns="0" tIns="91440" rIns="0" bIns="0"/>
          <a:lstStyle/>
          <a:p>
            <a:pPr algn="ctr">
              <a:spcBef>
                <a:spcPct val="5000"/>
              </a:spcBef>
              <a:buClr>
                <a:srgbClr val="D94439"/>
              </a:buClr>
              <a:buSzPct val="75000"/>
              <a:buFont typeface="Wingdings" panose="05000000000000000000" pitchFamily="2" charset="2"/>
              <a:buNone/>
            </a:pPr>
            <a:r>
              <a:rPr lang="en-US" b="1" dirty="0">
                <a:solidFill>
                  <a:srgbClr val="FF0000"/>
                </a:solidFill>
              </a:rPr>
              <a:t>Virus</a:t>
            </a:r>
            <a:r>
              <a:rPr lang="en-US" dirty="0"/>
              <a:t> </a:t>
            </a:r>
            <a:r>
              <a:rPr kumimoji="1" lang="en-US" sz="1800" b="1" dirty="0">
                <a:solidFill>
                  <a:srgbClr val="000000"/>
                </a:solidFill>
                <a:latin typeface="Times New Roman" panose="02020603050405020304" pitchFamily="18" charset="0"/>
              </a:rPr>
              <a:t>is a potentially damaging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computer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program</a:t>
            </a:r>
          </a:p>
        </p:txBody>
      </p:sp>
      <p:sp>
        <p:nvSpPr>
          <p:cNvPr id="7" name="Rectangle 12"/>
          <p:cNvSpPr>
            <a:spLocks noChangeArrowheads="1"/>
          </p:cNvSpPr>
          <p:nvPr/>
        </p:nvSpPr>
        <p:spPr bwMode="auto">
          <a:xfrm>
            <a:off x="2411760" y="2679278"/>
            <a:ext cx="2011362" cy="2667000"/>
          </a:xfrm>
          <a:prstGeom prst="rect">
            <a:avLst/>
          </a:prstGeom>
          <a:solidFill>
            <a:srgbClr val="FFFF00"/>
          </a:solidFill>
          <a:ln>
            <a:noFill/>
          </a:ln>
          <a:effectLst/>
        </p:spPr>
        <p:txBody>
          <a:bodyPr tIns="91440"/>
          <a:lstStyle/>
          <a:p>
            <a:pPr algn="ctr">
              <a:lnSpc>
                <a:spcPct val="90000"/>
              </a:lnSpc>
              <a:spcBef>
                <a:spcPct val="20000"/>
              </a:spcBef>
              <a:buClr>
                <a:schemeClr val="accent1"/>
              </a:buClr>
              <a:buSzPct val="80000"/>
              <a:buFont typeface="Monotype Sorts" pitchFamily="2" charset="2"/>
              <a:buNone/>
            </a:pPr>
            <a:r>
              <a:rPr lang="en-US" b="1" dirty="0">
                <a:solidFill>
                  <a:srgbClr val="FF0000"/>
                </a:solidFill>
              </a:rPr>
              <a:t>Worm</a:t>
            </a:r>
            <a:r>
              <a:rPr lang="en-US" dirty="0"/>
              <a:t> </a:t>
            </a:r>
            <a:r>
              <a:rPr kumimoji="1" lang="en-US" sz="1800" b="1" dirty="0">
                <a:solidFill>
                  <a:srgbClr val="000000"/>
                </a:solidFill>
                <a:latin typeface="Times New Roman" panose="02020603050405020304" pitchFamily="18" charset="0"/>
              </a:rPr>
              <a:t>copies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itself repeatedly, using up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resources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and possibly shutting down computer or network</a:t>
            </a:r>
          </a:p>
          <a:p>
            <a:pPr lvl="1">
              <a:spcBef>
                <a:spcPct val="5000"/>
              </a:spcBef>
              <a:buClr>
                <a:srgbClr val="D94439"/>
              </a:buClr>
              <a:buSzPct val="75000"/>
              <a:buFont typeface="Wingdings" panose="05000000000000000000" pitchFamily="2" charset="2"/>
              <a:buNone/>
            </a:pPr>
            <a:endParaRPr kumimoji="1" lang="en-US" sz="1800" dirty="0">
              <a:solidFill>
                <a:srgbClr val="000000"/>
              </a:solidFill>
              <a:latin typeface="Times New Roman" panose="02020603050405020304" pitchFamily="18" charset="0"/>
            </a:endParaRPr>
          </a:p>
        </p:txBody>
      </p:sp>
      <p:sp>
        <p:nvSpPr>
          <p:cNvPr id="8" name="Rectangle 14"/>
          <p:cNvSpPr>
            <a:spLocks noChangeArrowheads="1"/>
          </p:cNvSpPr>
          <p:nvPr/>
        </p:nvSpPr>
        <p:spPr bwMode="auto">
          <a:xfrm>
            <a:off x="7025134" y="2679278"/>
            <a:ext cx="2011362" cy="2667000"/>
          </a:xfrm>
          <a:prstGeom prst="rect">
            <a:avLst/>
          </a:prstGeom>
          <a:solidFill>
            <a:schemeClr val="accent3">
              <a:lumMod val="40000"/>
              <a:lumOff val="60000"/>
            </a:schemeClr>
          </a:solidFill>
          <a:ln>
            <a:noFill/>
          </a:ln>
          <a:effectLst/>
        </p:spPr>
        <p:txBody>
          <a:bodyPr tIns="91440"/>
          <a:lstStyle/>
          <a:p>
            <a:pPr algn="ctr">
              <a:spcBef>
                <a:spcPct val="20000"/>
              </a:spcBef>
              <a:buClr>
                <a:schemeClr val="accent1"/>
              </a:buClr>
              <a:buSzPct val="80000"/>
              <a:buFont typeface="Monotype Sorts" pitchFamily="2" charset="2"/>
              <a:buNone/>
            </a:pPr>
            <a:r>
              <a:rPr lang="en-US" b="1" dirty="0">
                <a:solidFill>
                  <a:srgbClr val="FF0000"/>
                </a:solidFill>
              </a:rPr>
              <a:t>Trojan horse </a:t>
            </a:r>
            <a:r>
              <a:rPr kumimoji="1" lang="en-US" sz="1800" b="1" dirty="0">
                <a:solidFill>
                  <a:srgbClr val="000000"/>
                </a:solidFill>
                <a:latin typeface="Times New Roman" panose="02020603050405020304" pitchFamily="18" charset="0"/>
              </a:rPr>
              <a:t>hides within </a:t>
            </a:r>
            <a:br>
              <a:rPr kumimoji="1" lang="en-US" sz="1800" b="1" dirty="0">
                <a:solidFill>
                  <a:srgbClr val="000000"/>
                </a:solidFill>
                <a:latin typeface="Times New Roman" panose="02020603050405020304" pitchFamily="18" charset="0"/>
              </a:rPr>
            </a:br>
            <a:r>
              <a:rPr kumimoji="1" lang="en-US" sz="1800" b="1" dirty="0">
                <a:solidFill>
                  <a:srgbClr val="000000"/>
                </a:solidFill>
                <a:latin typeface="Times New Roman" panose="02020603050405020304" pitchFamily="18" charset="0"/>
              </a:rPr>
              <a:t>or looks like legitimate program until triggered</a:t>
            </a:r>
          </a:p>
          <a:p>
            <a:pPr algn="ctr"/>
            <a:endParaRPr kumimoji="1" lang="en-US" sz="1800" b="1" dirty="0">
              <a:solidFill>
                <a:srgbClr val="000000"/>
              </a:solidFill>
              <a:latin typeface="Times New Roman" panose="02020603050405020304" pitchFamily="18" charset="0"/>
            </a:endParaRPr>
          </a:p>
        </p:txBody>
      </p:sp>
      <p:sp>
        <p:nvSpPr>
          <p:cNvPr id="10" name="Oval 18"/>
          <p:cNvSpPr>
            <a:spLocks noChangeArrowheads="1"/>
          </p:cNvSpPr>
          <p:nvPr/>
        </p:nvSpPr>
        <p:spPr bwMode="auto">
          <a:xfrm>
            <a:off x="429891" y="4584278"/>
            <a:ext cx="1797050" cy="1797050"/>
          </a:xfrm>
          <a:prstGeom prst="ellipse">
            <a:avLst/>
          </a:prstGeom>
          <a:solidFill>
            <a:srgbClr val="EB9B95"/>
          </a:solidFill>
          <a:ln>
            <a:noFill/>
          </a:ln>
          <a:effectLst/>
        </p:spPr>
        <p:txBody>
          <a:bodyPr anchor="ctr"/>
          <a:lstStyle/>
          <a:p>
            <a:pPr algn="ctr"/>
            <a:r>
              <a:rPr kumimoji="1" lang="en-US" sz="1800" b="1" dirty="0">
                <a:latin typeface="Times New Roman" panose="02020603050405020304" pitchFamily="18" charset="0"/>
              </a:rPr>
              <a:t>Can spread and damage files</a:t>
            </a:r>
          </a:p>
        </p:txBody>
      </p:sp>
      <p:sp>
        <p:nvSpPr>
          <p:cNvPr id="11" name="Oval 19"/>
          <p:cNvSpPr>
            <a:spLocks noChangeArrowheads="1"/>
          </p:cNvSpPr>
          <p:nvPr/>
        </p:nvSpPr>
        <p:spPr bwMode="auto">
          <a:xfrm>
            <a:off x="7131496" y="4584278"/>
            <a:ext cx="1797050" cy="179705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kumimoji="1" lang="en-US" sz="1800" b="1">
                <a:latin typeface="Times New Roman" panose="02020603050405020304" pitchFamily="18" charset="0"/>
              </a:rPr>
              <a:t>Does not replicate itself on other computers</a:t>
            </a:r>
          </a:p>
        </p:txBody>
      </p:sp>
      <p:sp>
        <p:nvSpPr>
          <p:cNvPr id="9" name="Rectangle 12"/>
          <p:cNvSpPr>
            <a:spLocks noChangeArrowheads="1"/>
          </p:cNvSpPr>
          <p:nvPr/>
        </p:nvSpPr>
        <p:spPr bwMode="auto">
          <a:xfrm>
            <a:off x="4720878" y="2706216"/>
            <a:ext cx="2011362" cy="2667000"/>
          </a:xfrm>
          <a:prstGeom prst="rect">
            <a:avLst/>
          </a:prstGeom>
          <a:solidFill>
            <a:srgbClr val="FFFF00"/>
          </a:solidFill>
          <a:ln>
            <a:noFill/>
          </a:ln>
          <a:effectLst/>
        </p:spPr>
        <p:txBody>
          <a:bodyPr tIns="91440"/>
          <a:lstStyle/>
          <a:p>
            <a:pPr algn="ctr"/>
            <a:r>
              <a:rPr lang="en-GB" b="1" dirty="0"/>
              <a:t>A</a:t>
            </a:r>
            <a:r>
              <a:rPr lang="en-GB" dirty="0"/>
              <a:t> </a:t>
            </a:r>
            <a:r>
              <a:rPr lang="en-GB" b="1" dirty="0">
                <a:solidFill>
                  <a:srgbClr val="FF0000"/>
                </a:solidFill>
              </a:rPr>
              <a:t>rootkit</a:t>
            </a:r>
            <a:r>
              <a:rPr lang="en-GB" b="1" dirty="0"/>
              <a:t> is a program </a:t>
            </a:r>
            <a:r>
              <a:rPr kumimoji="1" lang="en-GB" b="1" dirty="0">
                <a:solidFill>
                  <a:srgbClr val="000000"/>
                </a:solidFill>
                <a:latin typeface="Times New Roman" panose="02020603050405020304" pitchFamily="18" charset="0"/>
              </a:rPr>
              <a:t>that hides in a computer and allows someone from a remote location to</a:t>
            </a:r>
          </a:p>
          <a:p>
            <a:pPr algn="ctr"/>
            <a:r>
              <a:rPr kumimoji="1" lang="en-GB" b="1" dirty="0">
                <a:solidFill>
                  <a:srgbClr val="000000"/>
                </a:solidFill>
                <a:latin typeface="Times New Roman" panose="02020603050405020304" pitchFamily="18" charset="0"/>
              </a:rPr>
              <a:t>take full control of the computer.</a:t>
            </a:r>
            <a:endParaRPr kumimoji="1" lang="en-US" b="1"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70800870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200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par>
                          <p:cTn id="8" fill="hold">
                            <p:stCondLst>
                              <p:cond delay="2500"/>
                            </p:stCondLst>
                            <p:childTnLst>
                              <p:par>
                                <p:cTn id="9" presetID="2" presetClass="entr" presetSubtype="4" fill="hold" grpId="0" nodeType="afterEffect">
                                  <p:stCondLst>
                                    <p:cond delay="4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par>
                          <p:cTn id="13" fill="hold">
                            <p:stCondLst>
                              <p:cond delay="7000"/>
                            </p:stCondLst>
                            <p:childTnLst>
                              <p:par>
                                <p:cTn id="14" presetID="3" presetClass="entr" presetSubtype="10" fill="hold" grpId="0" nodeType="afterEffect">
                                  <p:stCondLst>
                                    <p:cond delay="300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par>
                          <p:cTn id="17" fill="hold">
                            <p:stCondLst>
                              <p:cond delay="10500"/>
                            </p:stCondLst>
                            <p:childTnLst>
                              <p:par>
                                <p:cTn id="18" presetID="3" presetClass="entr" presetSubtype="10" fill="hold" grpId="0" nodeType="afterEffect">
                                  <p:stCondLst>
                                    <p:cond delay="400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par>
                          <p:cTn id="21" fill="hold">
                            <p:stCondLst>
                              <p:cond delay="15000"/>
                            </p:stCondLst>
                            <p:childTnLst>
                              <p:par>
                                <p:cTn id="22" presetID="2" presetClass="entr" presetSubtype="4" fill="hold" grpId="0" nodeType="afterEffect">
                                  <p:stCondLst>
                                    <p:cond delay="400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par>
                          <p:cTn id="26" fill="hold">
                            <p:stCondLst>
                              <p:cond delay="19500"/>
                            </p:stCondLst>
                            <p:childTnLst>
                              <p:par>
                                <p:cTn id="27" presetID="3" presetClass="entr" presetSubtype="10" fill="hold" grpId="0" nodeType="afterEffect">
                                  <p:stCondLst>
                                    <p:cond delay="300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utoUpdateAnimBg="0"/>
      <p:bldP spid="7" grpId="0" animBg="1" autoUpdateAnimBg="0"/>
      <p:bldP spid="8" grpId="0" animBg="1" autoUpdateAnimBg="0"/>
      <p:bldP spid="10" grpId="0" animBg="1" autoUpdateAnimBg="0"/>
      <p:bldP spid="11" grpId="0" animBg="1" autoUpdateAnimBg="0"/>
      <p:bldP spid="9"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1475656" y="0"/>
            <a:ext cx="7668344" cy="990600"/>
          </a:xfrm>
        </p:spPr>
        <p:txBody>
          <a:bodyPr/>
          <a:lstStyle/>
          <a:p>
            <a:pPr algn="l"/>
            <a:r>
              <a:rPr lang="en-US" sz="2800" dirty="0"/>
              <a:t>a. Computer security</a:t>
            </a:r>
            <a:br>
              <a:rPr lang="en-US" sz="2800" dirty="0"/>
            </a:br>
            <a:r>
              <a:rPr lang="en-US" sz="2800" dirty="0"/>
              <a:t>iii. Explaining the meaning of a computer virus. </a:t>
            </a:r>
            <a:endParaRPr lang="en-US" sz="3000" dirty="0"/>
          </a:p>
        </p:txBody>
      </p:sp>
      <p:sp>
        <p:nvSpPr>
          <p:cNvPr id="11267" name="Rectangle 3"/>
          <p:cNvSpPr>
            <a:spLocks noGrp="1" noChangeArrowheads="1"/>
          </p:cNvSpPr>
          <p:nvPr>
            <p:ph idx="1"/>
          </p:nvPr>
        </p:nvSpPr>
        <p:spPr>
          <a:xfrm>
            <a:off x="304800" y="1090613"/>
            <a:ext cx="8585200" cy="738187"/>
          </a:xfrm>
        </p:spPr>
        <p:txBody>
          <a:bodyPr/>
          <a:lstStyle/>
          <a:p>
            <a:r>
              <a:rPr lang="en-US" dirty="0">
                <a:latin typeface="Arial Unicode MS" panose="020B0604020202020204" pitchFamily="34" charset="-128"/>
              </a:rPr>
              <a:t>Macro Viruses</a:t>
            </a:r>
          </a:p>
        </p:txBody>
      </p:sp>
      <p:sp>
        <p:nvSpPr>
          <p:cNvPr id="11275" name="Rectangle 11"/>
          <p:cNvSpPr>
            <a:spLocks noChangeArrowheads="1"/>
          </p:cNvSpPr>
          <p:nvPr/>
        </p:nvSpPr>
        <p:spPr bwMode="auto">
          <a:xfrm>
            <a:off x="304800" y="1524000"/>
            <a:ext cx="8585200" cy="281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endParaRPr kumimoji="1" lang="en-US" sz="2600" b="1" dirty="0">
              <a:solidFill>
                <a:srgbClr val="000000"/>
              </a:solidFill>
            </a:endParaRPr>
          </a:p>
        </p:txBody>
      </p:sp>
      <p:sp>
        <p:nvSpPr>
          <p:cNvPr id="11277" name="Rectangle 13"/>
          <p:cNvSpPr>
            <a:spLocks noChangeArrowheads="1"/>
          </p:cNvSpPr>
          <p:nvPr/>
        </p:nvSpPr>
        <p:spPr bwMode="auto">
          <a:xfrm>
            <a:off x="304800" y="1988840"/>
            <a:ext cx="8077200" cy="4183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0">
              <a:buFont typeface="Arial" panose="020B0604020202020204" pitchFamily="34" charset="0"/>
              <a:buChar char="•"/>
            </a:pPr>
            <a:r>
              <a:rPr lang="en-US" sz="3200" dirty="0"/>
              <a:t>Macros are procedures / instructions saved in an application, such as word processing or spreadsheet program. </a:t>
            </a:r>
          </a:p>
          <a:p>
            <a:pPr lvl="0">
              <a:buFont typeface="Arial" panose="020B0604020202020204" pitchFamily="34" charset="0"/>
              <a:buChar char="•"/>
            </a:pPr>
            <a:endParaRPr lang="en-GB" sz="3200" dirty="0"/>
          </a:p>
          <a:p>
            <a:pPr lvl="0">
              <a:buFont typeface="Arial" panose="020B0604020202020204" pitchFamily="34" charset="0"/>
              <a:buChar char="•"/>
            </a:pPr>
            <a:r>
              <a:rPr lang="en-US" sz="3200" dirty="0"/>
              <a:t>To protect the system from a macro viruses: Set macro security level in applications that displays warning that opened document contains macro</a:t>
            </a:r>
            <a:r>
              <a:rPr lang="en-US" sz="3200" b="1" dirty="0"/>
              <a:t>.</a:t>
            </a:r>
            <a:endParaRPr lang="en-GB" sz="3200" dirty="0"/>
          </a:p>
        </p:txBody>
      </p:sp>
    </p:spTree>
    <p:extLst>
      <p:ext uri="{BB962C8B-B14F-4D97-AF65-F5344CB8AC3E}">
        <p14:creationId xmlns:p14="http://schemas.microsoft.com/office/powerpoint/2010/main" val="14122790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11267">
                                            <p:txEl>
                                              <p:pRg st="0" end="0"/>
                                            </p:txEl>
                                          </p:spTgt>
                                        </p:tgtEl>
                                        <p:attrNameLst>
                                          <p:attrName>style.visibility</p:attrName>
                                        </p:attrNameLst>
                                      </p:cBhvr>
                                      <p:to>
                                        <p:strVal val="visible"/>
                                      </p:to>
                                    </p:set>
                                    <p:animEffect transition="in" filter="wipe(left)">
                                      <p:cBhvr>
                                        <p:cTn id="7" dur="500"/>
                                        <p:tgtEl>
                                          <p:spTgt spid="11267">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nodePh="1">
                                  <p:stCondLst>
                                    <p:cond delay="4000"/>
                                  </p:stCondLst>
                                  <p:endCondLst>
                                    <p:cond evt="begin" delay="0">
                                      <p:tn val="9"/>
                                    </p:cond>
                                  </p:endCondLst>
                                  <p:childTnLst>
                                    <p:set>
                                      <p:cBhvr>
                                        <p:cTn id="10" dur="1" fill="hold">
                                          <p:stCondLst>
                                            <p:cond delay="0"/>
                                          </p:stCondLst>
                                        </p:cTn>
                                        <p:tgtEl>
                                          <p:spTgt spid="11275">
                                            <p:txEl>
                                              <p:pRg st="0" end="0"/>
                                            </p:txEl>
                                          </p:spTgt>
                                        </p:tgtEl>
                                        <p:attrNameLst>
                                          <p:attrName>style.visibility</p:attrName>
                                        </p:attrNameLst>
                                      </p:cBhvr>
                                      <p:to>
                                        <p:strVal val="visible"/>
                                      </p:to>
                                    </p:set>
                                    <p:animEffect transition="in" filter="wipe(left)">
                                      <p:cBhvr>
                                        <p:cTn id="11" dur="500"/>
                                        <p:tgtEl>
                                          <p:spTgt spid="11275">
                                            <p:txEl>
                                              <p:pRg st="0" end="0"/>
                                            </p:txEl>
                                          </p:spTgt>
                                        </p:tgtEl>
                                      </p:cBhvr>
                                    </p:animEffect>
                                  </p:childTnLst>
                                </p:cTn>
                              </p:par>
                            </p:childTnLst>
                          </p:cTn>
                        </p:par>
                        <p:par>
                          <p:cTn id="12" fill="hold">
                            <p:stCondLst>
                              <p:cond delay="6000"/>
                            </p:stCondLst>
                            <p:childTnLst>
                              <p:par>
                                <p:cTn id="13" presetID="22" presetClass="entr" presetSubtype="8" fill="hold" grpId="0" nodeType="afterEffect">
                                  <p:stCondLst>
                                    <p:cond delay="8000"/>
                                  </p:stCondLst>
                                  <p:childTnLst>
                                    <p:set>
                                      <p:cBhvr>
                                        <p:cTn id="14" dur="1" fill="hold">
                                          <p:stCondLst>
                                            <p:cond delay="0"/>
                                          </p:stCondLst>
                                        </p:cTn>
                                        <p:tgtEl>
                                          <p:spTgt spid="11277">
                                            <p:txEl>
                                              <p:pRg st="0" end="0"/>
                                            </p:txEl>
                                          </p:spTgt>
                                        </p:tgtEl>
                                        <p:attrNameLst>
                                          <p:attrName>style.visibility</p:attrName>
                                        </p:attrNameLst>
                                      </p:cBhvr>
                                      <p:to>
                                        <p:strVal val="visible"/>
                                      </p:to>
                                    </p:set>
                                    <p:animEffect transition="in" filter="wipe(left)">
                                      <p:cBhvr>
                                        <p:cTn id="15" dur="500"/>
                                        <p:tgtEl>
                                          <p:spTgt spid="11277">
                                            <p:txEl>
                                              <p:pRg st="0" end="0"/>
                                            </p:txEl>
                                          </p:spTgt>
                                        </p:tgtEl>
                                      </p:cBhvr>
                                    </p:animEffect>
                                  </p:childTnLst>
                                </p:cTn>
                              </p:par>
                            </p:childTnLst>
                          </p:cTn>
                        </p:par>
                        <p:par>
                          <p:cTn id="16" fill="hold">
                            <p:stCondLst>
                              <p:cond delay="14500"/>
                            </p:stCondLst>
                            <p:childTnLst>
                              <p:par>
                                <p:cTn id="17" presetID="22" presetClass="entr" presetSubtype="8" fill="hold" grpId="0" nodeType="afterEffect">
                                  <p:stCondLst>
                                    <p:cond delay="8000"/>
                                  </p:stCondLst>
                                  <p:childTnLst>
                                    <p:set>
                                      <p:cBhvr>
                                        <p:cTn id="18" dur="1" fill="hold">
                                          <p:stCondLst>
                                            <p:cond delay="0"/>
                                          </p:stCondLst>
                                        </p:cTn>
                                        <p:tgtEl>
                                          <p:spTgt spid="11277">
                                            <p:txEl>
                                              <p:pRg st="2" end="2"/>
                                            </p:txEl>
                                          </p:spTgt>
                                        </p:tgtEl>
                                        <p:attrNameLst>
                                          <p:attrName>style.visibility</p:attrName>
                                        </p:attrNameLst>
                                      </p:cBhvr>
                                      <p:to>
                                        <p:strVal val="visible"/>
                                      </p:to>
                                    </p:set>
                                    <p:animEffect transition="in" filter="wipe(left)">
                                      <p:cBhvr>
                                        <p:cTn id="19" dur="500"/>
                                        <p:tgtEl>
                                          <p:spTgt spid="1127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build="p" bldLvl="5" autoUpdateAnimBg="0" advAuto="1000"/>
      <p:bldP spid="11275" grpId="0" build="p" bldLvl="3" autoUpdateAnimBg="0" advAuto="4000"/>
      <p:bldP spid="11277" grpId="0" build="p" bldLvl="3" autoUpdateAnimBg="0" advAuto="400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iii. Explaining the meaning of a computer virus. </a:t>
            </a:r>
            <a:endParaRPr lang="en-GB" sz="3200" dirty="0"/>
          </a:p>
        </p:txBody>
      </p:sp>
      <p:sp>
        <p:nvSpPr>
          <p:cNvPr id="5" name="Content Placeholder 4"/>
          <p:cNvSpPr>
            <a:spLocks noGrp="1"/>
          </p:cNvSpPr>
          <p:nvPr>
            <p:ph idx="1"/>
          </p:nvPr>
        </p:nvSpPr>
        <p:spPr>
          <a:xfrm>
            <a:off x="0" y="1628800"/>
            <a:ext cx="9144000" cy="4729172"/>
          </a:xfrm>
        </p:spPr>
        <p:txBody>
          <a:bodyPr/>
          <a:lstStyle/>
          <a:p>
            <a:pPr lvl="0"/>
            <a:r>
              <a:rPr lang="en-GB" sz="2400" dirty="0"/>
              <a:t>Operating system runs much slower than usual</a:t>
            </a:r>
          </a:p>
          <a:p>
            <a:pPr lvl="0"/>
            <a:r>
              <a:rPr lang="en-GB" sz="2400" dirty="0"/>
              <a:t>Available memory is less than expected</a:t>
            </a:r>
          </a:p>
          <a:p>
            <a:pPr lvl="0"/>
            <a:r>
              <a:rPr lang="en-GB" sz="2400" dirty="0"/>
              <a:t>Files become corrupted</a:t>
            </a:r>
          </a:p>
          <a:p>
            <a:pPr lvl="0"/>
            <a:r>
              <a:rPr lang="en-GB" sz="2400" dirty="0"/>
              <a:t>Screen displays unusual message or image</a:t>
            </a:r>
          </a:p>
          <a:p>
            <a:pPr lvl="0"/>
            <a:r>
              <a:rPr lang="en-GB" sz="2400" dirty="0"/>
              <a:t>Unknown programs or files mysteriously appear</a:t>
            </a:r>
          </a:p>
          <a:p>
            <a:pPr lvl="0"/>
            <a:r>
              <a:rPr lang="en-GB" sz="2400" dirty="0"/>
              <a:t>Music or unusual sound plays randomly</a:t>
            </a:r>
          </a:p>
          <a:p>
            <a:pPr lvl="0"/>
            <a:r>
              <a:rPr lang="en-GB" sz="2400" dirty="0"/>
              <a:t>Existing programs and files disappear</a:t>
            </a:r>
          </a:p>
          <a:p>
            <a:pPr lvl="0"/>
            <a:r>
              <a:rPr lang="en-GB" sz="2400" dirty="0"/>
              <a:t>Programs or files do not work properly</a:t>
            </a:r>
          </a:p>
          <a:p>
            <a:pPr lvl="0"/>
            <a:r>
              <a:rPr lang="en-GB" sz="2400" dirty="0"/>
              <a:t>System properties change</a:t>
            </a:r>
          </a:p>
          <a:p>
            <a:pPr lvl="0"/>
            <a:r>
              <a:rPr lang="en-GB" sz="2400" dirty="0"/>
              <a:t>Operating system does not start up</a:t>
            </a:r>
          </a:p>
          <a:p>
            <a:pPr lvl="0"/>
            <a:r>
              <a:rPr lang="en-GB" sz="2400" dirty="0"/>
              <a:t>Operating system shuts down unexpectedly</a:t>
            </a:r>
          </a:p>
        </p:txBody>
      </p:sp>
      <p:sp>
        <p:nvSpPr>
          <p:cNvPr id="4" name="Text Placeholder 3"/>
          <p:cNvSpPr>
            <a:spLocks noGrp="1"/>
          </p:cNvSpPr>
          <p:nvPr>
            <p:ph type="body" idx="4294967295"/>
          </p:nvPr>
        </p:nvSpPr>
        <p:spPr>
          <a:xfrm>
            <a:off x="0" y="962025"/>
            <a:ext cx="8820472" cy="823913"/>
          </a:xfrm>
          <a:ln>
            <a:noFill/>
          </a:ln>
        </p:spPr>
        <p:txBody>
          <a:bodyPr/>
          <a:lstStyle/>
          <a:p>
            <a:pPr marL="0" indent="0">
              <a:buNone/>
            </a:pPr>
            <a:r>
              <a:rPr lang="en-GB" dirty="0"/>
              <a:t>Symptoms of computer infected by viruses</a:t>
            </a:r>
          </a:p>
        </p:txBody>
      </p:sp>
    </p:spTree>
    <p:extLst>
      <p:ext uri="{BB962C8B-B14F-4D97-AF65-F5344CB8AC3E}">
        <p14:creationId xmlns:p14="http://schemas.microsoft.com/office/powerpoint/2010/main" val="2663040191"/>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1619672" y="0"/>
            <a:ext cx="7524328" cy="990600"/>
          </a:xfrm>
        </p:spPr>
        <p:txBody>
          <a:bodyPr/>
          <a:lstStyle/>
          <a:p>
            <a:pPr algn="l"/>
            <a:r>
              <a:rPr lang="en-US" sz="2800" dirty="0"/>
              <a:t>a. Computer security</a:t>
            </a:r>
            <a:br>
              <a:rPr lang="en-US" sz="2800" dirty="0"/>
            </a:br>
            <a:r>
              <a:rPr lang="en-US" sz="2800" dirty="0"/>
              <a:t>iii. Explaining the meaning of a computer virus. </a:t>
            </a:r>
          </a:p>
        </p:txBody>
      </p:sp>
      <p:sp>
        <p:nvSpPr>
          <p:cNvPr id="15363" name="Rectangle 3"/>
          <p:cNvSpPr>
            <a:spLocks noGrp="1" noChangeArrowheads="1"/>
          </p:cNvSpPr>
          <p:nvPr>
            <p:ph idx="1"/>
          </p:nvPr>
        </p:nvSpPr>
        <p:spPr>
          <a:xfrm>
            <a:off x="304800" y="1090613"/>
            <a:ext cx="8585200" cy="738187"/>
          </a:xfrm>
        </p:spPr>
        <p:txBody>
          <a:bodyPr/>
          <a:lstStyle/>
          <a:p>
            <a:r>
              <a:rPr lang="en-US" dirty="0"/>
              <a:t>What is a </a:t>
            </a:r>
            <a:r>
              <a:rPr lang="en-US" dirty="0">
                <a:solidFill>
                  <a:schemeClr val="hlink"/>
                </a:solidFill>
              </a:rPr>
              <a:t>virus signature</a:t>
            </a:r>
            <a:r>
              <a:rPr lang="en-US" dirty="0"/>
              <a:t>?</a:t>
            </a:r>
            <a:endParaRPr lang="en-US" dirty="0">
              <a:latin typeface="Arial Unicode MS" panose="020B0604020202020204" pitchFamily="34" charset="-128"/>
            </a:endParaRPr>
          </a:p>
        </p:txBody>
      </p:sp>
      <p:sp>
        <p:nvSpPr>
          <p:cNvPr id="15371" name="Rectangle 11"/>
          <p:cNvSpPr>
            <a:spLocks noChangeArrowheads="1"/>
          </p:cNvSpPr>
          <p:nvPr/>
        </p:nvSpPr>
        <p:spPr bwMode="auto">
          <a:xfrm>
            <a:off x="304800" y="1547813"/>
            <a:ext cx="5334000" cy="40909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Specific pattern of virus code</a:t>
            </a:r>
          </a:p>
          <a:p>
            <a:pPr lvl="2">
              <a:spcBef>
                <a:spcPct val="20000"/>
              </a:spcBef>
              <a:buClr>
                <a:srgbClr val="D94439"/>
              </a:buClr>
              <a:buFont typeface="Wingdings" panose="05000000000000000000" pitchFamily="2" charset="2"/>
              <a:buChar char="§"/>
            </a:pPr>
            <a:r>
              <a:rPr kumimoji="1" lang="en-US" dirty="0">
                <a:solidFill>
                  <a:srgbClr val="000000"/>
                </a:solidFill>
              </a:rPr>
              <a:t>Also called </a:t>
            </a:r>
            <a:r>
              <a:rPr kumimoji="1" lang="en-US" b="1" dirty="0">
                <a:solidFill>
                  <a:schemeClr val="hlink"/>
                </a:solidFill>
              </a:rPr>
              <a:t>virus definition</a:t>
            </a:r>
            <a:endParaRPr kumimoji="1" lang="en-US" dirty="0">
              <a:solidFill>
                <a:schemeClr val="hlink"/>
              </a:solidFill>
            </a:endParaRPr>
          </a:p>
        </p:txBody>
      </p:sp>
      <p:pic>
        <p:nvPicPr>
          <p:cNvPr id="15372" name="Picture 12" descr="Fig11-000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2590800"/>
            <a:ext cx="4729163" cy="3400425"/>
          </a:xfrm>
          <a:prstGeom prst="rect">
            <a:avLst/>
          </a:prstGeom>
          <a:noFill/>
          <a:effectLst>
            <a:outerShdw dist="35921" dir="2700000" algn="ctr" rotWithShape="0">
              <a:srgbClr val="808080"/>
            </a:outerShdw>
          </a:effectLst>
          <a:extLst>
            <a:ext uri="{909E8E84-426E-40DD-AFC4-6F175D3DCCD1}">
              <a14:hiddenFill xmlns:a14="http://schemas.microsoft.com/office/drawing/2010/main">
                <a:solidFill>
                  <a:srgbClr val="FFFFFF"/>
                </a:solidFill>
              </a14:hiddenFill>
            </a:ext>
          </a:extLst>
        </p:spPr>
      </p:pic>
      <p:sp>
        <p:nvSpPr>
          <p:cNvPr id="15373" name="Rectangle 13"/>
          <p:cNvSpPr>
            <a:spLocks noChangeArrowheads="1"/>
          </p:cNvSpPr>
          <p:nvPr/>
        </p:nvSpPr>
        <p:spPr bwMode="auto">
          <a:xfrm>
            <a:off x="304800" y="2438400"/>
            <a:ext cx="3657600" cy="4419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Antivirus programs look for virus signatures</a:t>
            </a:r>
          </a:p>
          <a:p>
            <a:pPr lvl="1">
              <a:spcBef>
                <a:spcPct val="5000"/>
              </a:spcBef>
              <a:buClr>
                <a:srgbClr val="D94439"/>
              </a:buClr>
              <a:buSzPct val="75000"/>
              <a:buFont typeface="Wingdings" panose="05000000000000000000" pitchFamily="2" charset="2"/>
              <a:buChar char="Ø"/>
            </a:pPr>
            <a:r>
              <a:rPr lang="en-US" sz="2800" dirty="0"/>
              <a:t>an </a:t>
            </a:r>
            <a:r>
              <a:rPr lang="en-US" sz="2800" dirty="0">
                <a:solidFill>
                  <a:schemeClr val="hlink"/>
                </a:solidFill>
              </a:rPr>
              <a:t>antivirus program </a:t>
            </a:r>
            <a:r>
              <a:rPr kumimoji="1" lang="en-US" sz="2600" b="1" dirty="0">
                <a:solidFill>
                  <a:srgbClr val="000000"/>
                </a:solidFill>
              </a:rPr>
              <a:t>Identifies and removes computer viruses</a:t>
            </a:r>
          </a:p>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Most also protect against worms and Trojan horses</a:t>
            </a:r>
          </a:p>
          <a:p>
            <a:pPr lvl="1">
              <a:spcBef>
                <a:spcPct val="5000"/>
              </a:spcBef>
              <a:buClr>
                <a:srgbClr val="D94439"/>
              </a:buClr>
              <a:buSzPct val="75000"/>
              <a:buFont typeface="Wingdings" panose="05000000000000000000" pitchFamily="2" charset="2"/>
              <a:buChar char="Ø"/>
            </a:pPr>
            <a:endParaRPr kumimoji="1" lang="en-US" sz="2600" b="1" dirty="0">
              <a:solidFill>
                <a:srgbClr val="000000"/>
              </a:solidFill>
            </a:endParaRPr>
          </a:p>
        </p:txBody>
      </p:sp>
    </p:spTree>
    <p:extLst>
      <p:ext uri="{BB962C8B-B14F-4D97-AF65-F5344CB8AC3E}">
        <p14:creationId xmlns:p14="http://schemas.microsoft.com/office/powerpoint/2010/main" val="42998860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15363">
                                            <p:txEl>
                                              <p:pRg st="0" end="0"/>
                                            </p:txEl>
                                          </p:spTgt>
                                        </p:tgtEl>
                                        <p:attrNameLst>
                                          <p:attrName>style.visibility</p:attrName>
                                        </p:attrNameLst>
                                      </p:cBhvr>
                                      <p:to>
                                        <p:strVal val="visible"/>
                                      </p:to>
                                    </p:set>
                                    <p:animEffect transition="in" filter="wipe(left)">
                                      <p:cBhvr>
                                        <p:cTn id="7" dur="500"/>
                                        <p:tgtEl>
                                          <p:spTgt spid="15363">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15371">
                                            <p:txEl>
                                              <p:pRg st="0" end="0"/>
                                            </p:txEl>
                                          </p:spTgt>
                                        </p:tgtEl>
                                        <p:attrNameLst>
                                          <p:attrName>style.visibility</p:attrName>
                                        </p:attrNameLst>
                                      </p:cBhvr>
                                      <p:to>
                                        <p:strVal val="visible"/>
                                      </p:to>
                                    </p:set>
                                    <p:animEffect transition="in" filter="wipe(left)">
                                      <p:cBhvr>
                                        <p:cTn id="11" dur="500"/>
                                        <p:tgtEl>
                                          <p:spTgt spid="15371">
                                            <p:txEl>
                                              <p:pRg st="0" end="0"/>
                                            </p:txEl>
                                          </p:spTgt>
                                        </p:tgtEl>
                                      </p:cBhvr>
                                    </p:animEffect>
                                  </p:childTnLst>
                                </p:cTn>
                              </p:par>
                            </p:childTnLst>
                          </p:cTn>
                        </p:par>
                        <p:par>
                          <p:cTn id="12" fill="hold" nodeType="afterGroup">
                            <p:stCondLst>
                              <p:cond delay="5000"/>
                            </p:stCondLst>
                            <p:childTnLst>
                              <p:par>
                                <p:cTn id="13" presetID="22" presetClass="entr" presetSubtype="8" fill="hold" grpId="0" nodeType="afterEffect">
                                  <p:stCondLst>
                                    <p:cond delay="3000"/>
                                  </p:stCondLst>
                                  <p:childTnLst>
                                    <p:set>
                                      <p:cBhvr>
                                        <p:cTn id="14" dur="1" fill="hold">
                                          <p:stCondLst>
                                            <p:cond delay="0"/>
                                          </p:stCondLst>
                                        </p:cTn>
                                        <p:tgtEl>
                                          <p:spTgt spid="15371">
                                            <p:txEl>
                                              <p:pRg st="1" end="1"/>
                                            </p:txEl>
                                          </p:spTgt>
                                        </p:tgtEl>
                                        <p:attrNameLst>
                                          <p:attrName>style.visibility</p:attrName>
                                        </p:attrNameLst>
                                      </p:cBhvr>
                                      <p:to>
                                        <p:strVal val="visible"/>
                                      </p:to>
                                    </p:set>
                                    <p:animEffect transition="in" filter="wipe(left)">
                                      <p:cBhvr>
                                        <p:cTn id="15" dur="500"/>
                                        <p:tgtEl>
                                          <p:spTgt spid="15371">
                                            <p:txEl>
                                              <p:pRg st="1" end="1"/>
                                            </p:txEl>
                                          </p:spTgt>
                                        </p:tgtEl>
                                      </p:cBhvr>
                                    </p:animEffect>
                                  </p:childTnLst>
                                </p:cTn>
                              </p:par>
                            </p:childTnLst>
                          </p:cTn>
                        </p:par>
                        <p:par>
                          <p:cTn id="16" fill="hold" nodeType="afterGroup">
                            <p:stCondLst>
                              <p:cond delay="8500"/>
                            </p:stCondLst>
                            <p:childTnLst>
                              <p:par>
                                <p:cTn id="17" presetID="22" presetClass="entr" presetSubtype="8" fill="hold" grpId="0" nodeType="afterEffect">
                                  <p:stCondLst>
                                    <p:cond delay="3000"/>
                                  </p:stCondLst>
                                  <p:childTnLst>
                                    <p:set>
                                      <p:cBhvr>
                                        <p:cTn id="18" dur="1" fill="hold">
                                          <p:stCondLst>
                                            <p:cond delay="0"/>
                                          </p:stCondLst>
                                        </p:cTn>
                                        <p:tgtEl>
                                          <p:spTgt spid="15373">
                                            <p:txEl>
                                              <p:pRg st="0" end="0"/>
                                            </p:txEl>
                                          </p:spTgt>
                                        </p:tgtEl>
                                        <p:attrNameLst>
                                          <p:attrName>style.visibility</p:attrName>
                                        </p:attrNameLst>
                                      </p:cBhvr>
                                      <p:to>
                                        <p:strVal val="visible"/>
                                      </p:to>
                                    </p:set>
                                    <p:animEffect transition="in" filter="wipe(left)">
                                      <p:cBhvr>
                                        <p:cTn id="19" dur="500"/>
                                        <p:tgtEl>
                                          <p:spTgt spid="15373">
                                            <p:txEl>
                                              <p:pRg st="0" end="0"/>
                                            </p:txEl>
                                          </p:spTgt>
                                        </p:tgtEl>
                                      </p:cBhvr>
                                    </p:animEffect>
                                  </p:childTnLst>
                                </p:cTn>
                              </p:par>
                            </p:childTnLst>
                          </p:cTn>
                        </p:par>
                        <p:par>
                          <p:cTn id="20" fill="hold">
                            <p:stCondLst>
                              <p:cond delay="12000"/>
                            </p:stCondLst>
                            <p:childTnLst>
                              <p:par>
                                <p:cTn id="21" presetID="22" presetClass="entr" presetSubtype="8" fill="hold" grpId="0" nodeType="afterEffect">
                                  <p:stCondLst>
                                    <p:cond delay="6000"/>
                                  </p:stCondLst>
                                  <p:childTnLst>
                                    <p:set>
                                      <p:cBhvr>
                                        <p:cTn id="22" dur="1" fill="hold">
                                          <p:stCondLst>
                                            <p:cond delay="0"/>
                                          </p:stCondLst>
                                        </p:cTn>
                                        <p:tgtEl>
                                          <p:spTgt spid="15373">
                                            <p:txEl>
                                              <p:pRg st="1" end="1"/>
                                            </p:txEl>
                                          </p:spTgt>
                                        </p:tgtEl>
                                        <p:attrNameLst>
                                          <p:attrName>style.visibility</p:attrName>
                                        </p:attrNameLst>
                                      </p:cBhvr>
                                      <p:to>
                                        <p:strVal val="visible"/>
                                      </p:to>
                                    </p:set>
                                    <p:animEffect transition="in" filter="wipe(left)">
                                      <p:cBhvr>
                                        <p:cTn id="23" dur="500"/>
                                        <p:tgtEl>
                                          <p:spTgt spid="15373">
                                            <p:txEl>
                                              <p:pRg st="1" end="1"/>
                                            </p:txEl>
                                          </p:spTgt>
                                        </p:tgtEl>
                                      </p:cBhvr>
                                    </p:animEffect>
                                  </p:childTnLst>
                                </p:cTn>
                              </p:par>
                            </p:childTnLst>
                          </p:cTn>
                        </p:par>
                        <p:par>
                          <p:cTn id="24" fill="hold">
                            <p:stCondLst>
                              <p:cond delay="18500"/>
                            </p:stCondLst>
                            <p:childTnLst>
                              <p:par>
                                <p:cTn id="25" presetID="22" presetClass="entr" presetSubtype="8" fill="hold" grpId="0" nodeType="afterEffect">
                                  <p:stCondLst>
                                    <p:cond delay="6000"/>
                                  </p:stCondLst>
                                  <p:childTnLst>
                                    <p:set>
                                      <p:cBhvr>
                                        <p:cTn id="26" dur="1" fill="hold">
                                          <p:stCondLst>
                                            <p:cond delay="0"/>
                                          </p:stCondLst>
                                        </p:cTn>
                                        <p:tgtEl>
                                          <p:spTgt spid="15373">
                                            <p:txEl>
                                              <p:pRg st="2" end="2"/>
                                            </p:txEl>
                                          </p:spTgt>
                                        </p:tgtEl>
                                        <p:attrNameLst>
                                          <p:attrName>style.visibility</p:attrName>
                                        </p:attrNameLst>
                                      </p:cBhvr>
                                      <p:to>
                                        <p:strVal val="visible"/>
                                      </p:to>
                                    </p:set>
                                    <p:animEffect transition="in" filter="wipe(left)">
                                      <p:cBhvr>
                                        <p:cTn id="27" dur="500"/>
                                        <p:tgtEl>
                                          <p:spTgt spid="15373">
                                            <p:txEl>
                                              <p:pRg st="2" end="2"/>
                                            </p:txEl>
                                          </p:spTgt>
                                        </p:tgtEl>
                                      </p:cBhvr>
                                    </p:animEffect>
                                  </p:childTnLst>
                                </p:cTn>
                              </p:par>
                            </p:childTnLst>
                          </p:cTn>
                        </p:par>
                        <p:par>
                          <p:cTn id="28" fill="hold" nodeType="afterGroup">
                            <p:stCondLst>
                              <p:cond delay="25000"/>
                            </p:stCondLst>
                            <p:childTnLst>
                              <p:par>
                                <p:cTn id="29" presetID="23" presetClass="entr" presetSubtype="272" fill="hold" nodeType="afterEffect">
                                  <p:stCondLst>
                                    <p:cond delay="1000"/>
                                  </p:stCondLst>
                                  <p:childTnLst>
                                    <p:set>
                                      <p:cBhvr>
                                        <p:cTn id="30" dur="1" fill="hold">
                                          <p:stCondLst>
                                            <p:cond delay="0"/>
                                          </p:stCondLst>
                                        </p:cTn>
                                        <p:tgtEl>
                                          <p:spTgt spid="15372"/>
                                        </p:tgtEl>
                                        <p:attrNameLst>
                                          <p:attrName>style.visibility</p:attrName>
                                        </p:attrNameLst>
                                      </p:cBhvr>
                                      <p:to>
                                        <p:strVal val="visible"/>
                                      </p:to>
                                    </p:set>
                                    <p:anim calcmode="lin" valueType="num">
                                      <p:cBhvr>
                                        <p:cTn id="31" dur="500" fill="hold"/>
                                        <p:tgtEl>
                                          <p:spTgt spid="15372"/>
                                        </p:tgtEl>
                                        <p:attrNameLst>
                                          <p:attrName>ppt_w</p:attrName>
                                        </p:attrNameLst>
                                      </p:cBhvr>
                                      <p:tavLst>
                                        <p:tav tm="0">
                                          <p:val>
                                            <p:strVal val="2/3*#ppt_w"/>
                                          </p:val>
                                        </p:tav>
                                        <p:tav tm="100000">
                                          <p:val>
                                            <p:strVal val="#ppt_w"/>
                                          </p:val>
                                        </p:tav>
                                      </p:tavLst>
                                    </p:anim>
                                    <p:anim calcmode="lin" valueType="num">
                                      <p:cBhvr>
                                        <p:cTn id="32" dur="500" fill="hold"/>
                                        <p:tgtEl>
                                          <p:spTgt spid="15372"/>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bldLvl="5" autoUpdateAnimBg="0" advAuto="1000"/>
      <p:bldP spid="15371" grpId="0" build="p" bldLvl="3" autoUpdateAnimBg="0" advAuto="3000"/>
      <p:bldP spid="15373" grpId="0" build="p" bldLvl="3" autoUpdateAnimBg="0" advAuto="300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80000"/>
              </a:lnSpc>
              <a:spcAft>
                <a:spcPts val="0"/>
              </a:spcAft>
            </a:pPr>
            <a:r>
              <a:rPr lang="en-US" sz="4000" dirty="0"/>
              <a:t>Background</a:t>
            </a:r>
          </a:p>
        </p:txBody>
      </p:sp>
      <p:sp>
        <p:nvSpPr>
          <p:cNvPr id="5" name="Content Placeholder 4"/>
          <p:cNvSpPr>
            <a:spLocks noGrp="1"/>
          </p:cNvSpPr>
          <p:nvPr>
            <p:ph idx="1"/>
          </p:nvPr>
        </p:nvSpPr>
        <p:spPr>
          <a:xfrm>
            <a:off x="0" y="1005608"/>
            <a:ext cx="9144000" cy="5735760"/>
          </a:xfrm>
        </p:spPr>
        <p:txBody>
          <a:bodyPr/>
          <a:lstStyle/>
          <a:p>
            <a:pPr>
              <a:tabLst>
                <a:tab pos="1165225" algn="l"/>
              </a:tabLst>
            </a:pPr>
            <a:r>
              <a:rPr lang="en-US" sz="2800" dirty="0"/>
              <a:t>As computers get involved in almost all aspects of our lives, there are quite a number of emerging  issues that need extra attention. Such emerging issues range from computer system features, environmental concerns, legal and ethical issues, system security and users of computer applications. </a:t>
            </a:r>
          </a:p>
          <a:p>
            <a:pPr>
              <a:tabLst>
                <a:tab pos="1165225" algn="l"/>
              </a:tabLst>
            </a:pPr>
            <a:r>
              <a:rPr lang="en-US" sz="2800" dirty="0"/>
              <a:t>Therefore, it is increasingly becoming important that students of ICT learn how to safeguard their computer systems, uphold ethical values while using ICT systems as they explore emerging technologies. </a:t>
            </a:r>
          </a:p>
          <a:p>
            <a:pPr>
              <a:tabLst>
                <a:tab pos="1165225" algn="l"/>
              </a:tabLst>
            </a:pPr>
            <a:r>
              <a:rPr lang="en-GB" sz="2800" b="1" dirty="0"/>
              <a:t>Learning Outcome: </a:t>
            </a:r>
            <a:r>
              <a:rPr lang="en-GB" sz="2800" dirty="0"/>
              <a:t>The learner should be able to explain and discuss the emerging issues, computer security and privacy issues.</a:t>
            </a:r>
          </a:p>
        </p:txBody>
      </p:sp>
    </p:spTree>
    <p:extLst>
      <p:ext uri="{BB962C8B-B14F-4D97-AF65-F5344CB8AC3E}">
        <p14:creationId xmlns:p14="http://schemas.microsoft.com/office/powerpoint/2010/main" val="482117126"/>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17476" name="Group 68"/>
          <p:cNvGrpSpPr>
            <a:grpSpLocks/>
          </p:cNvGrpSpPr>
          <p:nvPr/>
        </p:nvGrpSpPr>
        <p:grpSpPr bwMode="auto">
          <a:xfrm>
            <a:off x="5410200" y="4038600"/>
            <a:ext cx="2743200" cy="838200"/>
            <a:chOff x="1536" y="3264"/>
            <a:chExt cx="1728" cy="528"/>
          </a:xfrm>
        </p:grpSpPr>
        <p:sp>
          <p:nvSpPr>
            <p:cNvPr id="17465" name="Rectangle 57"/>
            <p:cNvSpPr>
              <a:spLocks noChangeArrowheads="1"/>
            </p:cNvSpPr>
            <p:nvPr/>
          </p:nvSpPr>
          <p:spPr bwMode="auto">
            <a:xfrm>
              <a:off x="2064" y="3264"/>
              <a:ext cx="1200" cy="528"/>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a:lstStyle/>
            <a:p>
              <a:pPr lvl="1">
                <a:spcBef>
                  <a:spcPct val="5000"/>
                </a:spcBef>
                <a:buClr>
                  <a:srgbClr val="D94439"/>
                </a:buClr>
                <a:buSzPct val="75000"/>
                <a:buFont typeface="Wingdings" panose="05000000000000000000" pitchFamily="2" charset="2"/>
                <a:buNone/>
              </a:pPr>
              <a:endParaRPr kumimoji="1" lang="en-US" sz="1800">
                <a:solidFill>
                  <a:srgbClr val="000000"/>
                </a:solidFill>
                <a:latin typeface="Times New Roman" panose="02020603050405020304" pitchFamily="18" charset="0"/>
              </a:endParaRPr>
            </a:p>
          </p:txBody>
        </p:sp>
        <p:sp>
          <p:nvSpPr>
            <p:cNvPr id="17474" name="AutoShape 66"/>
            <p:cNvSpPr>
              <a:spLocks noChangeArrowheads="1"/>
            </p:cNvSpPr>
            <p:nvPr/>
          </p:nvSpPr>
          <p:spPr bwMode="auto">
            <a:xfrm rot="16200000">
              <a:off x="1536" y="3264"/>
              <a:ext cx="528" cy="528"/>
            </a:xfrm>
            <a:prstGeom prst="rtTriangle">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46" name="Rectangle 38"/>
            <p:cNvSpPr>
              <a:spLocks noChangeArrowheads="1"/>
            </p:cNvSpPr>
            <p:nvPr/>
          </p:nvSpPr>
          <p:spPr bwMode="auto">
            <a:xfrm>
              <a:off x="1968" y="3264"/>
              <a:ext cx="1248" cy="520"/>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kumimoji="1" lang="en-US" sz="1600" b="1" dirty="0">
                  <a:solidFill>
                    <a:srgbClr val="000000"/>
                  </a:solidFill>
                  <a:latin typeface="Times New Roman" panose="02020603050405020304" pitchFamily="18" charset="0"/>
                </a:rPr>
                <a:t>Keeps file in separate area of hard disk</a:t>
              </a:r>
            </a:p>
          </p:txBody>
        </p:sp>
      </p:grpSp>
      <p:sp>
        <p:nvSpPr>
          <p:cNvPr id="17410" name="Rectangle 2"/>
          <p:cNvSpPr>
            <a:spLocks noGrp="1" noChangeArrowheads="1"/>
          </p:cNvSpPr>
          <p:nvPr>
            <p:ph type="title"/>
          </p:nvPr>
        </p:nvSpPr>
        <p:spPr>
          <a:xfrm>
            <a:off x="1475656" y="0"/>
            <a:ext cx="7668344" cy="990600"/>
          </a:xfrm>
        </p:spPr>
        <p:txBody>
          <a:bodyPr/>
          <a:lstStyle/>
          <a:p>
            <a:pPr algn="l"/>
            <a:r>
              <a:rPr lang="en-US" sz="2800" dirty="0"/>
              <a:t>a. Computer security</a:t>
            </a:r>
            <a:br>
              <a:rPr lang="en-US" sz="2800" dirty="0"/>
            </a:br>
            <a:r>
              <a:rPr lang="en-US" sz="2800" dirty="0"/>
              <a:t>iii. Explaining the meaning of a computer virus. </a:t>
            </a:r>
            <a:endParaRPr lang="en-US" sz="3000" dirty="0"/>
          </a:p>
        </p:txBody>
      </p:sp>
      <p:sp>
        <p:nvSpPr>
          <p:cNvPr id="17411" name="Rectangle 3"/>
          <p:cNvSpPr>
            <a:spLocks noGrp="1" noChangeArrowheads="1"/>
          </p:cNvSpPr>
          <p:nvPr>
            <p:ph idx="1"/>
          </p:nvPr>
        </p:nvSpPr>
        <p:spPr>
          <a:xfrm>
            <a:off x="304800" y="1090613"/>
            <a:ext cx="8382000" cy="1119187"/>
          </a:xfrm>
        </p:spPr>
        <p:txBody>
          <a:bodyPr/>
          <a:lstStyle/>
          <a:p>
            <a:pPr marL="0" indent="0"/>
            <a:r>
              <a:rPr lang="en-US" dirty="0"/>
              <a:t>What happens if an antivirus program identifies an infected file?</a:t>
            </a:r>
            <a:endParaRPr lang="en-US" dirty="0">
              <a:latin typeface="Arial Unicode MS" panose="020B0604020202020204" pitchFamily="34" charset="-128"/>
            </a:endParaRPr>
          </a:p>
        </p:txBody>
      </p:sp>
      <p:grpSp>
        <p:nvGrpSpPr>
          <p:cNvPr id="17473" name="Group 65"/>
          <p:cNvGrpSpPr>
            <a:grpSpLocks/>
          </p:cNvGrpSpPr>
          <p:nvPr/>
        </p:nvGrpSpPr>
        <p:grpSpPr bwMode="auto">
          <a:xfrm>
            <a:off x="2133600" y="2849563"/>
            <a:ext cx="1927225" cy="1695450"/>
            <a:chOff x="2880" y="2035"/>
            <a:chExt cx="1214" cy="1068"/>
          </a:xfrm>
        </p:grpSpPr>
        <p:sp>
          <p:nvSpPr>
            <p:cNvPr id="17435" name="Rectangle 27"/>
            <p:cNvSpPr>
              <a:spLocks noChangeArrowheads="1"/>
            </p:cNvSpPr>
            <p:nvPr/>
          </p:nvSpPr>
          <p:spPr bwMode="auto">
            <a:xfrm rot="2691476">
              <a:off x="2938" y="2035"/>
              <a:ext cx="1071" cy="1068"/>
            </a:xfrm>
            <a:prstGeom prst="rect">
              <a:avLst/>
            </a:prstGeom>
            <a:solidFill>
              <a:srgbClr val="00A5E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36" name="Rectangle 28"/>
            <p:cNvSpPr>
              <a:spLocks noChangeArrowheads="1"/>
            </p:cNvSpPr>
            <p:nvPr/>
          </p:nvSpPr>
          <p:spPr bwMode="auto">
            <a:xfrm>
              <a:off x="2880" y="2191"/>
              <a:ext cx="1214" cy="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800" dirty="0">
                  <a:solidFill>
                    <a:srgbClr val="FFFFCC"/>
                  </a:solidFill>
                  <a:effectLst>
                    <a:outerShdw blurRad="38100" dist="38100" dir="2700000" algn="tl">
                      <a:srgbClr val="000000"/>
                    </a:outerShdw>
                  </a:effectLst>
                </a:rPr>
                <a:t>Attempts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to remove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any detected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virus</a:t>
              </a:r>
            </a:p>
          </p:txBody>
        </p:sp>
      </p:grpSp>
      <p:grpSp>
        <p:nvGrpSpPr>
          <p:cNvPr id="17469" name="Group 61"/>
          <p:cNvGrpSpPr>
            <a:grpSpLocks/>
          </p:cNvGrpSpPr>
          <p:nvPr/>
        </p:nvGrpSpPr>
        <p:grpSpPr bwMode="auto">
          <a:xfrm>
            <a:off x="4572000" y="2819400"/>
            <a:ext cx="1800225" cy="1697038"/>
            <a:chOff x="2165" y="2793"/>
            <a:chExt cx="1134" cy="1069"/>
          </a:xfrm>
        </p:grpSpPr>
        <p:sp>
          <p:nvSpPr>
            <p:cNvPr id="17438" name="Rectangle 30"/>
            <p:cNvSpPr>
              <a:spLocks noChangeArrowheads="1"/>
            </p:cNvSpPr>
            <p:nvPr/>
          </p:nvSpPr>
          <p:spPr bwMode="auto">
            <a:xfrm rot="2691476">
              <a:off x="2193" y="2793"/>
              <a:ext cx="1063" cy="1069"/>
            </a:xfrm>
            <a:prstGeom prst="rect">
              <a:avLst/>
            </a:prstGeom>
            <a:solidFill>
              <a:srgbClr val="9933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endParaRPr lang="en-GB"/>
            </a:p>
          </p:txBody>
        </p:sp>
        <p:sp>
          <p:nvSpPr>
            <p:cNvPr id="17439" name="Rectangle 31"/>
            <p:cNvSpPr>
              <a:spLocks noChangeArrowheads="1"/>
            </p:cNvSpPr>
            <p:nvPr/>
          </p:nvSpPr>
          <p:spPr bwMode="auto">
            <a:xfrm>
              <a:off x="2165" y="2900"/>
              <a:ext cx="1134" cy="9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800" dirty="0">
                  <a:solidFill>
                    <a:srgbClr val="FFFF00"/>
                  </a:solidFill>
                  <a:effectLst>
                    <a:outerShdw blurRad="38100" dist="38100" dir="2700000" algn="tl">
                      <a:srgbClr val="000000"/>
                    </a:outerShdw>
                  </a:effectLst>
                </a:rPr>
                <a:t>Quarantines </a:t>
              </a:r>
              <a:br>
                <a:rPr lang="en-US" sz="1800" dirty="0">
                  <a:solidFill>
                    <a:srgbClr val="F5D28B"/>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infected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files that it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cannot </a:t>
              </a:r>
              <a:br>
                <a:rPr lang="en-US" sz="1800" dirty="0">
                  <a:solidFill>
                    <a:srgbClr val="FFFFCC"/>
                  </a:solidFill>
                  <a:effectLst>
                    <a:outerShdw blurRad="38100" dist="38100" dir="2700000" algn="tl">
                      <a:srgbClr val="000000"/>
                    </a:outerShdw>
                  </a:effectLst>
                </a:rPr>
              </a:br>
              <a:r>
                <a:rPr lang="en-US" sz="1800" dirty="0">
                  <a:solidFill>
                    <a:srgbClr val="FFFFCC"/>
                  </a:solidFill>
                  <a:effectLst>
                    <a:outerShdw blurRad="38100" dist="38100" dir="2700000" algn="tl">
                      <a:srgbClr val="000000"/>
                    </a:outerShdw>
                  </a:effectLst>
                </a:rPr>
                <a:t>remove</a:t>
              </a:r>
            </a:p>
          </p:txBody>
        </p:sp>
      </p:grpSp>
    </p:spTree>
    <p:extLst>
      <p:ext uri="{BB962C8B-B14F-4D97-AF65-F5344CB8AC3E}">
        <p14:creationId xmlns:p14="http://schemas.microsoft.com/office/powerpoint/2010/main" val="40231783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17411">
                                            <p:txEl>
                                              <p:pRg st="0" end="0"/>
                                            </p:txEl>
                                          </p:spTgt>
                                        </p:tgtEl>
                                        <p:attrNameLst>
                                          <p:attrName>style.visibility</p:attrName>
                                        </p:attrNameLst>
                                      </p:cBhvr>
                                      <p:to>
                                        <p:strVal val="visible"/>
                                      </p:to>
                                    </p:set>
                                    <p:animEffect transition="in" filter="wipe(left)">
                                      <p:cBhvr>
                                        <p:cTn id="7" dur="500"/>
                                        <p:tgtEl>
                                          <p:spTgt spid="17411">
                                            <p:txEl>
                                              <p:pRg st="0" end="0"/>
                                            </p:txEl>
                                          </p:spTgt>
                                        </p:tgtEl>
                                      </p:cBhvr>
                                    </p:animEffect>
                                  </p:childTnLst>
                                </p:cTn>
                              </p:par>
                            </p:childTnLst>
                          </p:cTn>
                        </p:par>
                        <p:par>
                          <p:cTn id="8" fill="hold" nodeType="afterGroup">
                            <p:stCondLst>
                              <p:cond delay="1500"/>
                            </p:stCondLst>
                            <p:childTnLst>
                              <p:par>
                                <p:cTn id="9" presetID="2" presetClass="entr" presetSubtype="8" fill="hold" nodeType="afterEffect">
                                  <p:stCondLst>
                                    <p:cond delay="4000"/>
                                  </p:stCondLst>
                                  <p:childTnLst>
                                    <p:set>
                                      <p:cBhvr>
                                        <p:cTn id="10" dur="1" fill="hold">
                                          <p:stCondLst>
                                            <p:cond delay="0"/>
                                          </p:stCondLst>
                                        </p:cTn>
                                        <p:tgtEl>
                                          <p:spTgt spid="17473"/>
                                        </p:tgtEl>
                                        <p:attrNameLst>
                                          <p:attrName>style.visibility</p:attrName>
                                        </p:attrNameLst>
                                      </p:cBhvr>
                                      <p:to>
                                        <p:strVal val="visible"/>
                                      </p:to>
                                    </p:set>
                                    <p:anim calcmode="lin" valueType="num">
                                      <p:cBhvr additive="base">
                                        <p:cTn id="11" dur="500" fill="hold"/>
                                        <p:tgtEl>
                                          <p:spTgt spid="17473"/>
                                        </p:tgtEl>
                                        <p:attrNameLst>
                                          <p:attrName>ppt_x</p:attrName>
                                        </p:attrNameLst>
                                      </p:cBhvr>
                                      <p:tavLst>
                                        <p:tav tm="0">
                                          <p:val>
                                            <p:strVal val="0-#ppt_w/2"/>
                                          </p:val>
                                        </p:tav>
                                        <p:tav tm="100000">
                                          <p:val>
                                            <p:strVal val="#ppt_x"/>
                                          </p:val>
                                        </p:tav>
                                      </p:tavLst>
                                    </p:anim>
                                    <p:anim calcmode="lin" valueType="num">
                                      <p:cBhvr additive="base">
                                        <p:cTn id="12" dur="500" fill="hold"/>
                                        <p:tgtEl>
                                          <p:spTgt spid="17473"/>
                                        </p:tgtEl>
                                        <p:attrNameLst>
                                          <p:attrName>ppt_y</p:attrName>
                                        </p:attrNameLst>
                                      </p:cBhvr>
                                      <p:tavLst>
                                        <p:tav tm="0">
                                          <p:val>
                                            <p:strVal val="#ppt_y"/>
                                          </p:val>
                                        </p:tav>
                                        <p:tav tm="100000">
                                          <p:val>
                                            <p:strVal val="#ppt_y"/>
                                          </p:val>
                                        </p:tav>
                                      </p:tavLst>
                                    </p:anim>
                                  </p:childTnLst>
                                </p:cTn>
                              </p:par>
                            </p:childTnLst>
                          </p:cTn>
                        </p:par>
                        <p:par>
                          <p:cTn id="13" fill="hold" nodeType="afterGroup">
                            <p:stCondLst>
                              <p:cond delay="6000"/>
                            </p:stCondLst>
                            <p:childTnLst>
                              <p:par>
                                <p:cTn id="14" presetID="2" presetClass="entr" presetSubtype="2" fill="hold" nodeType="afterEffect">
                                  <p:stCondLst>
                                    <p:cond delay="4000"/>
                                  </p:stCondLst>
                                  <p:childTnLst>
                                    <p:set>
                                      <p:cBhvr>
                                        <p:cTn id="15" dur="1" fill="hold">
                                          <p:stCondLst>
                                            <p:cond delay="0"/>
                                          </p:stCondLst>
                                        </p:cTn>
                                        <p:tgtEl>
                                          <p:spTgt spid="17469"/>
                                        </p:tgtEl>
                                        <p:attrNameLst>
                                          <p:attrName>style.visibility</p:attrName>
                                        </p:attrNameLst>
                                      </p:cBhvr>
                                      <p:to>
                                        <p:strVal val="visible"/>
                                      </p:to>
                                    </p:set>
                                    <p:anim calcmode="lin" valueType="num">
                                      <p:cBhvr additive="base">
                                        <p:cTn id="16" dur="500" fill="hold"/>
                                        <p:tgtEl>
                                          <p:spTgt spid="17469"/>
                                        </p:tgtEl>
                                        <p:attrNameLst>
                                          <p:attrName>ppt_x</p:attrName>
                                        </p:attrNameLst>
                                      </p:cBhvr>
                                      <p:tavLst>
                                        <p:tav tm="0">
                                          <p:val>
                                            <p:strVal val="1+#ppt_w/2"/>
                                          </p:val>
                                        </p:tav>
                                        <p:tav tm="100000">
                                          <p:val>
                                            <p:strVal val="#ppt_x"/>
                                          </p:val>
                                        </p:tav>
                                      </p:tavLst>
                                    </p:anim>
                                    <p:anim calcmode="lin" valueType="num">
                                      <p:cBhvr additive="base">
                                        <p:cTn id="17" dur="500" fill="hold"/>
                                        <p:tgtEl>
                                          <p:spTgt spid="17469"/>
                                        </p:tgtEl>
                                        <p:attrNameLst>
                                          <p:attrName>ppt_y</p:attrName>
                                        </p:attrNameLst>
                                      </p:cBhvr>
                                      <p:tavLst>
                                        <p:tav tm="0">
                                          <p:val>
                                            <p:strVal val="#ppt_y"/>
                                          </p:val>
                                        </p:tav>
                                        <p:tav tm="100000">
                                          <p:val>
                                            <p:strVal val="#ppt_y"/>
                                          </p:val>
                                        </p:tav>
                                      </p:tavLst>
                                    </p:anim>
                                  </p:childTnLst>
                                </p:cTn>
                              </p:par>
                            </p:childTnLst>
                          </p:cTn>
                        </p:par>
                        <p:par>
                          <p:cTn id="18" fill="hold" nodeType="afterGroup">
                            <p:stCondLst>
                              <p:cond delay="10500"/>
                            </p:stCondLst>
                            <p:childTnLst>
                              <p:par>
                                <p:cTn id="19" presetID="22" presetClass="entr" presetSubtype="8" fill="hold" nodeType="afterEffect">
                                  <p:stCondLst>
                                    <p:cond delay="2000"/>
                                  </p:stCondLst>
                                  <p:childTnLst>
                                    <p:set>
                                      <p:cBhvr>
                                        <p:cTn id="20" dur="1" fill="hold">
                                          <p:stCondLst>
                                            <p:cond delay="0"/>
                                          </p:stCondLst>
                                        </p:cTn>
                                        <p:tgtEl>
                                          <p:spTgt spid="17476"/>
                                        </p:tgtEl>
                                        <p:attrNameLst>
                                          <p:attrName>style.visibility</p:attrName>
                                        </p:attrNameLst>
                                      </p:cBhvr>
                                      <p:to>
                                        <p:strVal val="visible"/>
                                      </p:to>
                                    </p:set>
                                    <p:animEffect transition="in" filter="wipe(left)">
                                      <p:cBhvr>
                                        <p:cTn id="21" dur="500"/>
                                        <p:tgtEl>
                                          <p:spTgt spid="174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bldLvl="5" autoUpdateAnimBg="0" advAuto="100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0"/>
            <a:ext cx="7668344" cy="990600"/>
          </a:xfrm>
        </p:spPr>
        <p:txBody>
          <a:bodyPr/>
          <a:lstStyle/>
          <a:p>
            <a:pPr algn="l"/>
            <a:r>
              <a:rPr lang="en-US" sz="2400" dirty="0"/>
              <a:t>a. Computer security</a:t>
            </a:r>
            <a:br>
              <a:rPr lang="en-US" sz="2400" dirty="0"/>
            </a:br>
            <a:r>
              <a:rPr lang="en-US" sz="2400" dirty="0"/>
              <a:t>iii. Explaining the meaning of a computer virus. </a:t>
            </a:r>
            <a:endParaRPr lang="en-GB" sz="2400" dirty="0"/>
          </a:p>
        </p:txBody>
      </p:sp>
      <p:sp>
        <p:nvSpPr>
          <p:cNvPr id="5" name="Content Placeholder 4"/>
          <p:cNvSpPr>
            <a:spLocks noGrp="1"/>
          </p:cNvSpPr>
          <p:nvPr>
            <p:ph idx="1"/>
          </p:nvPr>
        </p:nvSpPr>
        <p:spPr>
          <a:xfrm>
            <a:off x="0" y="1857364"/>
            <a:ext cx="9144000" cy="4729172"/>
          </a:xfrm>
        </p:spPr>
        <p:txBody>
          <a:bodyPr/>
          <a:lstStyle/>
          <a:p>
            <a:r>
              <a:rPr lang="en-US" sz="2400" dirty="0"/>
              <a:t>To protect an information system against viruses: </a:t>
            </a:r>
            <a:endParaRPr lang="en-GB" sz="2400" dirty="0"/>
          </a:p>
          <a:p>
            <a:pPr lvl="0"/>
            <a:r>
              <a:rPr lang="en-US" sz="2400" dirty="0"/>
              <a:t>Install the latest versions of anti-virus software on the computers. Make sure that you continuously update the anti-virus software with new virus definition to counter the new viruses. </a:t>
            </a:r>
            <a:endParaRPr lang="en-GB" sz="2400" dirty="0"/>
          </a:p>
          <a:p>
            <a:pPr lvl="0"/>
            <a:r>
              <a:rPr lang="en-US" sz="2400" dirty="0"/>
              <a:t>Always scan removable storage media for viruses before using them. </a:t>
            </a:r>
            <a:endParaRPr lang="en-GB" sz="2400" dirty="0"/>
          </a:p>
          <a:p>
            <a:pPr lvl="0"/>
            <a:r>
              <a:rPr lang="en-US" sz="2400" dirty="0"/>
              <a:t>Scan mail attachments for viruses before opening or downloading an attachment. </a:t>
            </a:r>
          </a:p>
          <a:p>
            <a:pPr lvl="0"/>
            <a:r>
              <a:rPr lang="en-US" sz="2400" dirty="0"/>
              <a:t>Always keep a </a:t>
            </a:r>
            <a:r>
              <a:rPr lang="en-US" sz="2400" b="1" dirty="0"/>
              <a:t>Recovery Disk</a:t>
            </a:r>
            <a:r>
              <a:rPr lang="en-US" sz="2400" dirty="0"/>
              <a:t>: A Removable disk that contains uninfected copy of key operating system commands </a:t>
            </a:r>
            <a:br>
              <a:rPr lang="en-US" sz="2400" dirty="0"/>
            </a:br>
            <a:r>
              <a:rPr lang="en-US" sz="2400" dirty="0"/>
              <a:t>that enables computer to restart.  Also called rescue disk</a:t>
            </a:r>
          </a:p>
          <a:p>
            <a:pPr lvl="0"/>
            <a:endParaRPr lang="en-GB" sz="2400" dirty="0"/>
          </a:p>
        </p:txBody>
      </p:sp>
      <p:sp>
        <p:nvSpPr>
          <p:cNvPr id="4" name="Text Placeholder 3"/>
          <p:cNvSpPr>
            <a:spLocks noGrp="1"/>
          </p:cNvSpPr>
          <p:nvPr>
            <p:ph type="body" idx="4294967295"/>
          </p:nvPr>
        </p:nvSpPr>
        <p:spPr>
          <a:xfrm>
            <a:off x="0" y="962025"/>
            <a:ext cx="7308850" cy="823913"/>
          </a:xfrm>
          <a:ln>
            <a:noFill/>
          </a:ln>
        </p:spPr>
        <p:txBody>
          <a:bodyPr/>
          <a:lstStyle/>
          <a:p>
            <a:r>
              <a:rPr lang="en-US" dirty="0"/>
              <a:t>Control measures against viruses </a:t>
            </a:r>
            <a:endParaRPr lang="en-GB" dirty="0"/>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sz="2800" dirty="0"/>
              <a:t>iii. Explaining the meaning of a computer virus. </a:t>
            </a:r>
            <a:endParaRPr lang="en-US" sz="3000" dirty="0"/>
          </a:p>
        </p:txBody>
      </p:sp>
      <p:sp>
        <p:nvSpPr>
          <p:cNvPr id="21507" name="Rectangle 3"/>
          <p:cNvSpPr>
            <a:spLocks noGrp="1" noChangeArrowheads="1"/>
          </p:cNvSpPr>
          <p:nvPr>
            <p:ph idx="1"/>
          </p:nvPr>
        </p:nvSpPr>
        <p:spPr>
          <a:xfrm>
            <a:off x="304800" y="1090613"/>
            <a:ext cx="8585200" cy="966787"/>
          </a:xfrm>
        </p:spPr>
        <p:txBody>
          <a:bodyPr/>
          <a:lstStyle/>
          <a:p>
            <a:pPr marL="0" indent="0"/>
            <a:r>
              <a:rPr lang="en-US" sz="2600" dirty="0"/>
              <a:t>What are some tips for preventing virus, worm, macro virus and Trojan horse infections?</a:t>
            </a:r>
          </a:p>
        </p:txBody>
      </p:sp>
      <p:sp>
        <p:nvSpPr>
          <p:cNvPr id="21511" name="Text Box 7"/>
          <p:cNvSpPr txBox="1">
            <a:spLocks noChangeArrowheads="1"/>
          </p:cNvSpPr>
          <p:nvPr/>
        </p:nvSpPr>
        <p:spPr bwMode="auto">
          <a:xfrm>
            <a:off x="177800" y="6400800"/>
            <a:ext cx="1549400"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1200">
                <a:solidFill>
                  <a:srgbClr val="33197F"/>
                </a:solidFill>
                <a:latin typeface="Arial Narrow" panose="020B0606020202030204" pitchFamily="34" charset="0"/>
              </a:rPr>
              <a:t>p. 354</a:t>
            </a:r>
          </a:p>
        </p:txBody>
      </p:sp>
      <p:sp>
        <p:nvSpPr>
          <p:cNvPr id="21514" name="Text Box 10"/>
          <p:cNvSpPr txBox="1">
            <a:spLocks noChangeArrowheads="1"/>
          </p:cNvSpPr>
          <p:nvPr/>
        </p:nvSpPr>
        <p:spPr bwMode="auto">
          <a:xfrm>
            <a:off x="7847013" y="6407162"/>
            <a:ext cx="466725"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SzPct val="140000"/>
              <a:buFont typeface="Wingdings" panose="05000000000000000000" pitchFamily="2" charset="2"/>
              <a:buNone/>
            </a:pPr>
            <a:r>
              <a:rPr lang="en-US" sz="1000" b="1" dirty="0">
                <a:solidFill>
                  <a:schemeClr val="bg2"/>
                </a:solidFill>
                <a:latin typeface="Times New Roman" panose="02020603050405020304" pitchFamily="18" charset="0"/>
              </a:rPr>
              <a:t>Next</a:t>
            </a:r>
            <a:endParaRPr lang="en-US" sz="1200" b="1" dirty="0">
              <a:solidFill>
                <a:schemeClr val="bg1"/>
              </a:solidFill>
              <a:latin typeface="Arial" panose="020B0604020202020204" pitchFamily="34" charset="0"/>
            </a:endParaRPr>
          </a:p>
        </p:txBody>
      </p:sp>
      <p:sp>
        <p:nvSpPr>
          <p:cNvPr id="21545" name="AutoShape 41"/>
          <p:cNvSpPr>
            <a:spLocks noChangeArrowheads="1"/>
          </p:cNvSpPr>
          <p:nvPr/>
        </p:nvSpPr>
        <p:spPr bwMode="auto">
          <a:xfrm>
            <a:off x="5260975" y="3581400"/>
            <a:ext cx="3095625" cy="1600200"/>
          </a:xfrm>
          <a:prstGeom prst="parallelogram">
            <a:avLst>
              <a:gd name="adj" fmla="val 48363"/>
            </a:avLst>
          </a:prstGeom>
          <a:solidFill>
            <a:schemeClr val="accent3">
              <a:lumMod val="60000"/>
              <a:lumOff val="40000"/>
            </a:schemeClr>
          </a:solidFill>
          <a:ln>
            <a:noFill/>
          </a:ln>
          <a:effectLst/>
        </p:spPr>
        <p:txBody>
          <a:bodyPr lIns="0" tIns="0" rIns="0" bIns="0" anchor="ctr" anchorCtr="1"/>
          <a:lstStyle/>
          <a:p>
            <a:pPr algn="ctr"/>
            <a:r>
              <a:rPr kumimoji="1" lang="en-US" sz="1600" b="1" dirty="0">
                <a:latin typeface="Times New Roman" panose="02020603050405020304" pitchFamily="18" charset="0"/>
              </a:rPr>
              <a:t>Install a personal</a:t>
            </a:r>
            <a:br>
              <a:rPr kumimoji="1" lang="en-US" sz="1600" b="1" dirty="0">
                <a:latin typeface="Times New Roman" panose="02020603050405020304" pitchFamily="18" charset="0"/>
              </a:rPr>
            </a:br>
            <a:r>
              <a:rPr kumimoji="1" lang="en-US" sz="1600" b="1" dirty="0">
                <a:latin typeface="Times New Roman" panose="02020603050405020304" pitchFamily="18" charset="0"/>
              </a:rPr>
              <a:t>firewall program</a:t>
            </a:r>
          </a:p>
        </p:txBody>
      </p:sp>
      <p:sp>
        <p:nvSpPr>
          <p:cNvPr id="21537" name="AutoShape 33"/>
          <p:cNvSpPr>
            <a:spLocks noChangeArrowheads="1"/>
          </p:cNvSpPr>
          <p:nvPr/>
        </p:nvSpPr>
        <p:spPr bwMode="auto">
          <a:xfrm>
            <a:off x="762000" y="3581400"/>
            <a:ext cx="3100388" cy="1598613"/>
          </a:xfrm>
          <a:prstGeom prst="parallelogram">
            <a:avLst>
              <a:gd name="adj" fmla="val 48486"/>
            </a:avLst>
          </a:prstGeom>
          <a:solidFill>
            <a:schemeClr val="accent2">
              <a:lumMod val="20000"/>
              <a:lumOff val="80000"/>
            </a:schemeClr>
          </a:solidFill>
          <a:ln>
            <a:noFill/>
          </a:ln>
          <a:effectLst/>
        </p:spPr>
        <p:txBody>
          <a:bodyPr lIns="0" tIns="0" rIns="0" bIns="0" anchor="ctr" anchorCtr="1"/>
          <a:lstStyle/>
          <a:p>
            <a:pPr algn="ctr"/>
            <a:r>
              <a:rPr kumimoji="1" lang="en-US" sz="1600" b="1" dirty="0">
                <a:latin typeface="Times New Roman" panose="02020603050405020304" pitchFamily="18" charset="0"/>
              </a:rPr>
              <a:t>If the antivirus program flags an </a:t>
            </a:r>
            <a:br>
              <a:rPr kumimoji="1" lang="en-US" sz="1600" b="1" dirty="0">
                <a:latin typeface="Times New Roman" panose="02020603050405020304" pitchFamily="18" charset="0"/>
              </a:rPr>
            </a:br>
            <a:r>
              <a:rPr kumimoji="1" lang="en-US" sz="1600" b="1" dirty="0">
                <a:latin typeface="Times New Roman" panose="02020603050405020304" pitchFamily="18" charset="0"/>
              </a:rPr>
              <a:t>e-mail attachment </a:t>
            </a:r>
            <a:br>
              <a:rPr kumimoji="1" lang="en-US" sz="1600" b="1" dirty="0">
                <a:latin typeface="Times New Roman" panose="02020603050405020304" pitchFamily="18" charset="0"/>
              </a:rPr>
            </a:br>
            <a:r>
              <a:rPr kumimoji="1" lang="en-US" sz="1600" b="1" dirty="0">
                <a:latin typeface="Times New Roman" panose="02020603050405020304" pitchFamily="18" charset="0"/>
              </a:rPr>
              <a:t>as infected, delete </a:t>
            </a:r>
            <a:br>
              <a:rPr kumimoji="1" lang="en-US" sz="1600" b="1" dirty="0">
                <a:latin typeface="Times New Roman" panose="02020603050405020304" pitchFamily="18" charset="0"/>
              </a:rPr>
            </a:br>
            <a:r>
              <a:rPr kumimoji="1" lang="en-US" sz="1600" b="1" dirty="0">
                <a:latin typeface="Times New Roman" panose="02020603050405020304" pitchFamily="18" charset="0"/>
              </a:rPr>
              <a:t>the attachment immediately</a:t>
            </a:r>
          </a:p>
        </p:txBody>
      </p:sp>
      <p:sp>
        <p:nvSpPr>
          <p:cNvPr id="21539" name="AutoShape 35"/>
          <p:cNvSpPr>
            <a:spLocks noChangeArrowheads="1"/>
          </p:cNvSpPr>
          <p:nvPr/>
        </p:nvSpPr>
        <p:spPr bwMode="auto">
          <a:xfrm>
            <a:off x="1547813" y="1981200"/>
            <a:ext cx="3100387" cy="1600200"/>
          </a:xfrm>
          <a:prstGeom prst="parallelogram">
            <a:avLst>
              <a:gd name="adj" fmla="val 48437"/>
            </a:avLst>
          </a:prstGeom>
          <a:solidFill>
            <a:schemeClr val="accent1">
              <a:lumMod val="40000"/>
              <a:lumOff val="60000"/>
            </a:schemeClr>
          </a:solidFill>
          <a:ln>
            <a:noFill/>
          </a:ln>
          <a:effectLst/>
        </p:spPr>
        <p:txBody>
          <a:bodyPr lIns="0" tIns="0" rIns="0" bIns="0" anchor="ctr" anchorCtr="1"/>
          <a:lstStyle/>
          <a:p>
            <a:pPr algn="ctr"/>
            <a:r>
              <a:rPr kumimoji="1" lang="en-US" sz="1600" b="1" dirty="0">
                <a:latin typeface="Times New Roman" panose="02020603050405020304" pitchFamily="18" charset="0"/>
              </a:rPr>
              <a:t>Set the macro security in programs so you can enable or disable macros</a:t>
            </a:r>
          </a:p>
        </p:txBody>
      </p:sp>
      <p:sp>
        <p:nvSpPr>
          <p:cNvPr id="21540" name="AutoShape 36"/>
          <p:cNvSpPr>
            <a:spLocks noChangeArrowheads="1"/>
          </p:cNvSpPr>
          <p:nvPr/>
        </p:nvSpPr>
        <p:spPr bwMode="auto">
          <a:xfrm>
            <a:off x="6042025" y="1981200"/>
            <a:ext cx="3101975" cy="1598613"/>
          </a:xfrm>
          <a:prstGeom prst="parallelogram">
            <a:avLst>
              <a:gd name="adj" fmla="val 48510"/>
            </a:avLst>
          </a:prstGeom>
          <a:solidFill>
            <a:schemeClr val="accent1">
              <a:lumMod val="20000"/>
              <a:lumOff val="80000"/>
            </a:schemeClr>
          </a:solidFill>
          <a:ln>
            <a:noFill/>
          </a:ln>
          <a:effectLst/>
        </p:spPr>
        <p:txBody>
          <a:bodyPr lIns="0" tIns="0" rIns="0" bIns="0" anchor="ctr" anchorCtr="1"/>
          <a:lstStyle/>
          <a:p>
            <a:pPr algn="ctr"/>
            <a:r>
              <a:rPr kumimoji="1" lang="en-US" sz="1600" b="1" dirty="0">
                <a:latin typeface="Times New Roman" panose="02020603050405020304" pitchFamily="18" charset="0"/>
              </a:rPr>
              <a:t>Never open an </a:t>
            </a:r>
            <a:br>
              <a:rPr kumimoji="1" lang="en-US" sz="1600" b="1" dirty="0">
                <a:latin typeface="Times New Roman" panose="02020603050405020304" pitchFamily="18" charset="0"/>
              </a:rPr>
            </a:br>
            <a:r>
              <a:rPr kumimoji="1" lang="en-US" sz="1600" b="1" dirty="0">
                <a:latin typeface="Times New Roman" panose="02020603050405020304" pitchFamily="18" charset="0"/>
              </a:rPr>
              <a:t>e-mail attachment unless you are expecting it and </a:t>
            </a:r>
            <a:br>
              <a:rPr kumimoji="1" lang="en-US" sz="1600" b="1" dirty="0">
                <a:latin typeface="Times New Roman" panose="02020603050405020304" pitchFamily="18" charset="0"/>
              </a:rPr>
            </a:br>
            <a:r>
              <a:rPr kumimoji="1" lang="en-US" sz="1600" b="1" dirty="0">
                <a:latin typeface="Times New Roman" panose="02020603050405020304" pitchFamily="18" charset="0"/>
              </a:rPr>
              <a:t>it is from a </a:t>
            </a:r>
            <a:br>
              <a:rPr kumimoji="1" lang="en-US" sz="1600" b="1" dirty="0">
                <a:latin typeface="Times New Roman" panose="02020603050405020304" pitchFamily="18" charset="0"/>
              </a:rPr>
            </a:br>
            <a:r>
              <a:rPr kumimoji="1" lang="en-US" sz="1600" b="1" dirty="0">
                <a:latin typeface="Times New Roman" panose="02020603050405020304" pitchFamily="18" charset="0"/>
              </a:rPr>
              <a:t>trusted source</a:t>
            </a:r>
          </a:p>
        </p:txBody>
      </p:sp>
      <p:sp>
        <p:nvSpPr>
          <p:cNvPr id="21541" name="AutoShape 37"/>
          <p:cNvSpPr>
            <a:spLocks noChangeArrowheads="1"/>
          </p:cNvSpPr>
          <p:nvPr/>
        </p:nvSpPr>
        <p:spPr bwMode="auto">
          <a:xfrm>
            <a:off x="3781425" y="1981200"/>
            <a:ext cx="3101975" cy="1600200"/>
          </a:xfrm>
          <a:prstGeom prst="parallelogram">
            <a:avLst>
              <a:gd name="adj" fmla="val 48462"/>
            </a:avLst>
          </a:prstGeom>
          <a:solidFill>
            <a:srgbClr val="66FFFF"/>
          </a:solidFill>
          <a:ln>
            <a:noFill/>
          </a:ln>
          <a:effectLst/>
        </p:spPr>
        <p:txBody>
          <a:bodyPr lIns="0" tIns="0" rIns="0" bIns="0" anchor="ctr" anchorCtr="1"/>
          <a:lstStyle/>
          <a:p>
            <a:pPr algn="ctr"/>
            <a:r>
              <a:rPr kumimoji="1" lang="en-US" sz="1600" b="1" dirty="0">
                <a:latin typeface="Times New Roman" panose="02020603050405020304" pitchFamily="18" charset="0"/>
              </a:rPr>
              <a:t>Install an antivirus program on all of your computers and keep it updated</a:t>
            </a:r>
          </a:p>
        </p:txBody>
      </p:sp>
      <p:sp>
        <p:nvSpPr>
          <p:cNvPr id="21542" name="AutoShape 38"/>
          <p:cNvSpPr>
            <a:spLocks noChangeArrowheads="1"/>
          </p:cNvSpPr>
          <p:nvPr/>
        </p:nvSpPr>
        <p:spPr bwMode="auto">
          <a:xfrm>
            <a:off x="3008313" y="3581400"/>
            <a:ext cx="3100387" cy="1598613"/>
          </a:xfrm>
          <a:prstGeom prst="parallelogram">
            <a:avLst>
              <a:gd name="adj" fmla="val 48486"/>
            </a:avLst>
          </a:prstGeom>
          <a:solidFill>
            <a:srgbClr val="FFFF00"/>
          </a:solidFill>
          <a:ln>
            <a:noFill/>
          </a:ln>
          <a:effectLst/>
        </p:spPr>
        <p:txBody>
          <a:bodyPr lIns="0" tIns="0" rIns="0" bIns="0" anchor="ctr" anchorCtr="1"/>
          <a:lstStyle/>
          <a:p>
            <a:pPr algn="ctr"/>
            <a:r>
              <a:rPr kumimoji="1" lang="en-US" sz="1600" b="1" dirty="0">
                <a:latin typeface="Times New Roman" panose="02020603050405020304" pitchFamily="18" charset="0"/>
              </a:rPr>
              <a:t>Check all </a:t>
            </a:r>
            <a:br>
              <a:rPr kumimoji="1" lang="en-US" sz="1600" b="1" dirty="0">
                <a:latin typeface="Times New Roman" panose="02020603050405020304" pitchFamily="18" charset="0"/>
              </a:rPr>
            </a:br>
            <a:r>
              <a:rPr kumimoji="1" lang="en-US" sz="1600" b="1" dirty="0">
                <a:latin typeface="Times New Roman" panose="02020603050405020304" pitchFamily="18" charset="0"/>
              </a:rPr>
              <a:t>downloaded </a:t>
            </a:r>
            <a:br>
              <a:rPr kumimoji="1" lang="en-US" sz="1600" b="1" dirty="0">
                <a:latin typeface="Times New Roman" panose="02020603050405020304" pitchFamily="18" charset="0"/>
              </a:rPr>
            </a:br>
            <a:r>
              <a:rPr kumimoji="1" lang="en-US" sz="1600" b="1" dirty="0">
                <a:latin typeface="Times New Roman" panose="02020603050405020304" pitchFamily="18" charset="0"/>
              </a:rPr>
              <a:t>programs for </a:t>
            </a:r>
            <a:br>
              <a:rPr kumimoji="1" lang="en-US" sz="1600" b="1" dirty="0">
                <a:latin typeface="Times New Roman" panose="02020603050405020304" pitchFamily="18" charset="0"/>
              </a:rPr>
            </a:br>
            <a:r>
              <a:rPr kumimoji="1" lang="en-US" sz="1600" b="1" dirty="0">
                <a:latin typeface="Times New Roman" panose="02020603050405020304" pitchFamily="18" charset="0"/>
              </a:rPr>
              <a:t>viruses, worms, </a:t>
            </a:r>
            <a:br>
              <a:rPr kumimoji="1" lang="en-US" sz="1600" b="1" dirty="0">
                <a:latin typeface="Times New Roman" panose="02020603050405020304" pitchFamily="18" charset="0"/>
              </a:rPr>
            </a:br>
            <a:r>
              <a:rPr kumimoji="1" lang="en-US" sz="1600" b="1" dirty="0">
                <a:latin typeface="Times New Roman" panose="02020603050405020304" pitchFamily="18" charset="0"/>
              </a:rPr>
              <a:t>or Trojan horses</a:t>
            </a:r>
          </a:p>
        </p:txBody>
      </p:sp>
    </p:spTree>
    <p:extLst>
      <p:ext uri="{BB962C8B-B14F-4D97-AF65-F5344CB8AC3E}">
        <p14:creationId xmlns:p14="http://schemas.microsoft.com/office/powerpoint/2010/main" val="28734609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21507">
                                            <p:txEl>
                                              <p:pRg st="0" end="0"/>
                                            </p:txEl>
                                          </p:spTgt>
                                        </p:tgtEl>
                                        <p:attrNameLst>
                                          <p:attrName>style.visibility</p:attrName>
                                        </p:attrNameLst>
                                      </p:cBhvr>
                                      <p:to>
                                        <p:strVal val="visible"/>
                                      </p:to>
                                    </p:set>
                                    <p:animEffect transition="in" filter="wipe(left)">
                                      <p:cBhvr>
                                        <p:cTn id="7" dur="500"/>
                                        <p:tgtEl>
                                          <p:spTgt spid="21507">
                                            <p:txEl>
                                              <p:pRg st="0" end="0"/>
                                            </p:txEl>
                                          </p:spTgt>
                                        </p:tgtEl>
                                      </p:cBhvr>
                                    </p:animEffect>
                                  </p:childTnLst>
                                </p:cTn>
                              </p:par>
                            </p:childTnLst>
                          </p:cTn>
                        </p:par>
                        <p:par>
                          <p:cTn id="8" fill="hold" nodeType="afterGroup">
                            <p:stCondLst>
                              <p:cond delay="1500"/>
                            </p:stCondLst>
                            <p:childTnLst>
                              <p:par>
                                <p:cTn id="9" presetID="2" presetClass="entr" presetSubtype="2" fill="hold" grpId="0" nodeType="afterEffect">
                                  <p:stCondLst>
                                    <p:cond delay="3000"/>
                                  </p:stCondLst>
                                  <p:childTnLst>
                                    <p:set>
                                      <p:cBhvr>
                                        <p:cTn id="10" dur="1" fill="hold">
                                          <p:stCondLst>
                                            <p:cond delay="0"/>
                                          </p:stCondLst>
                                        </p:cTn>
                                        <p:tgtEl>
                                          <p:spTgt spid="21539"/>
                                        </p:tgtEl>
                                        <p:attrNameLst>
                                          <p:attrName>style.visibility</p:attrName>
                                        </p:attrNameLst>
                                      </p:cBhvr>
                                      <p:to>
                                        <p:strVal val="visible"/>
                                      </p:to>
                                    </p:set>
                                    <p:anim calcmode="lin" valueType="num">
                                      <p:cBhvr additive="base">
                                        <p:cTn id="11" dur="500" fill="hold"/>
                                        <p:tgtEl>
                                          <p:spTgt spid="21539"/>
                                        </p:tgtEl>
                                        <p:attrNameLst>
                                          <p:attrName>ppt_x</p:attrName>
                                        </p:attrNameLst>
                                      </p:cBhvr>
                                      <p:tavLst>
                                        <p:tav tm="0">
                                          <p:val>
                                            <p:strVal val="1+#ppt_w/2"/>
                                          </p:val>
                                        </p:tav>
                                        <p:tav tm="100000">
                                          <p:val>
                                            <p:strVal val="#ppt_x"/>
                                          </p:val>
                                        </p:tav>
                                      </p:tavLst>
                                    </p:anim>
                                    <p:anim calcmode="lin" valueType="num">
                                      <p:cBhvr additive="base">
                                        <p:cTn id="12" dur="500" fill="hold"/>
                                        <p:tgtEl>
                                          <p:spTgt spid="21539"/>
                                        </p:tgtEl>
                                        <p:attrNameLst>
                                          <p:attrName>ppt_y</p:attrName>
                                        </p:attrNameLst>
                                      </p:cBhvr>
                                      <p:tavLst>
                                        <p:tav tm="0">
                                          <p:val>
                                            <p:strVal val="#ppt_y"/>
                                          </p:val>
                                        </p:tav>
                                        <p:tav tm="100000">
                                          <p:val>
                                            <p:strVal val="#ppt_y"/>
                                          </p:val>
                                        </p:tav>
                                      </p:tavLst>
                                    </p:anim>
                                  </p:childTnLst>
                                </p:cTn>
                              </p:par>
                            </p:childTnLst>
                          </p:cTn>
                        </p:par>
                        <p:par>
                          <p:cTn id="13" fill="hold" nodeType="afterGroup">
                            <p:stCondLst>
                              <p:cond delay="5000"/>
                            </p:stCondLst>
                            <p:childTnLst>
                              <p:par>
                                <p:cTn id="14" presetID="2" presetClass="entr" presetSubtype="2" fill="hold" grpId="0" nodeType="afterEffect">
                                  <p:stCondLst>
                                    <p:cond delay="3000"/>
                                  </p:stCondLst>
                                  <p:childTnLst>
                                    <p:set>
                                      <p:cBhvr>
                                        <p:cTn id="15" dur="1" fill="hold">
                                          <p:stCondLst>
                                            <p:cond delay="0"/>
                                          </p:stCondLst>
                                        </p:cTn>
                                        <p:tgtEl>
                                          <p:spTgt spid="21541"/>
                                        </p:tgtEl>
                                        <p:attrNameLst>
                                          <p:attrName>style.visibility</p:attrName>
                                        </p:attrNameLst>
                                      </p:cBhvr>
                                      <p:to>
                                        <p:strVal val="visible"/>
                                      </p:to>
                                    </p:set>
                                    <p:anim calcmode="lin" valueType="num">
                                      <p:cBhvr additive="base">
                                        <p:cTn id="16" dur="500" fill="hold"/>
                                        <p:tgtEl>
                                          <p:spTgt spid="21541"/>
                                        </p:tgtEl>
                                        <p:attrNameLst>
                                          <p:attrName>ppt_x</p:attrName>
                                        </p:attrNameLst>
                                      </p:cBhvr>
                                      <p:tavLst>
                                        <p:tav tm="0">
                                          <p:val>
                                            <p:strVal val="1+#ppt_w/2"/>
                                          </p:val>
                                        </p:tav>
                                        <p:tav tm="100000">
                                          <p:val>
                                            <p:strVal val="#ppt_x"/>
                                          </p:val>
                                        </p:tav>
                                      </p:tavLst>
                                    </p:anim>
                                    <p:anim calcmode="lin" valueType="num">
                                      <p:cBhvr additive="base">
                                        <p:cTn id="17" dur="500" fill="hold"/>
                                        <p:tgtEl>
                                          <p:spTgt spid="21541"/>
                                        </p:tgtEl>
                                        <p:attrNameLst>
                                          <p:attrName>ppt_y</p:attrName>
                                        </p:attrNameLst>
                                      </p:cBhvr>
                                      <p:tavLst>
                                        <p:tav tm="0">
                                          <p:val>
                                            <p:strVal val="#ppt_y"/>
                                          </p:val>
                                        </p:tav>
                                        <p:tav tm="100000">
                                          <p:val>
                                            <p:strVal val="#ppt_y"/>
                                          </p:val>
                                        </p:tav>
                                      </p:tavLst>
                                    </p:anim>
                                  </p:childTnLst>
                                </p:cTn>
                              </p:par>
                            </p:childTnLst>
                          </p:cTn>
                        </p:par>
                        <p:par>
                          <p:cTn id="18" fill="hold" nodeType="afterGroup">
                            <p:stCondLst>
                              <p:cond delay="8500"/>
                            </p:stCondLst>
                            <p:childTnLst>
                              <p:par>
                                <p:cTn id="19" presetID="2" presetClass="entr" presetSubtype="2" fill="hold" grpId="0" nodeType="afterEffect">
                                  <p:stCondLst>
                                    <p:cond delay="3000"/>
                                  </p:stCondLst>
                                  <p:childTnLst>
                                    <p:set>
                                      <p:cBhvr>
                                        <p:cTn id="20" dur="1" fill="hold">
                                          <p:stCondLst>
                                            <p:cond delay="0"/>
                                          </p:stCondLst>
                                        </p:cTn>
                                        <p:tgtEl>
                                          <p:spTgt spid="21540"/>
                                        </p:tgtEl>
                                        <p:attrNameLst>
                                          <p:attrName>style.visibility</p:attrName>
                                        </p:attrNameLst>
                                      </p:cBhvr>
                                      <p:to>
                                        <p:strVal val="visible"/>
                                      </p:to>
                                    </p:set>
                                    <p:anim calcmode="lin" valueType="num">
                                      <p:cBhvr additive="base">
                                        <p:cTn id="21" dur="500" fill="hold"/>
                                        <p:tgtEl>
                                          <p:spTgt spid="21540"/>
                                        </p:tgtEl>
                                        <p:attrNameLst>
                                          <p:attrName>ppt_x</p:attrName>
                                        </p:attrNameLst>
                                      </p:cBhvr>
                                      <p:tavLst>
                                        <p:tav tm="0">
                                          <p:val>
                                            <p:strVal val="1+#ppt_w/2"/>
                                          </p:val>
                                        </p:tav>
                                        <p:tav tm="100000">
                                          <p:val>
                                            <p:strVal val="#ppt_x"/>
                                          </p:val>
                                        </p:tav>
                                      </p:tavLst>
                                    </p:anim>
                                    <p:anim calcmode="lin" valueType="num">
                                      <p:cBhvr additive="base">
                                        <p:cTn id="22" dur="500" fill="hold"/>
                                        <p:tgtEl>
                                          <p:spTgt spid="21540"/>
                                        </p:tgtEl>
                                        <p:attrNameLst>
                                          <p:attrName>ppt_y</p:attrName>
                                        </p:attrNameLst>
                                      </p:cBhvr>
                                      <p:tavLst>
                                        <p:tav tm="0">
                                          <p:val>
                                            <p:strVal val="#ppt_y"/>
                                          </p:val>
                                        </p:tav>
                                        <p:tav tm="100000">
                                          <p:val>
                                            <p:strVal val="#ppt_y"/>
                                          </p:val>
                                        </p:tav>
                                      </p:tavLst>
                                    </p:anim>
                                  </p:childTnLst>
                                </p:cTn>
                              </p:par>
                            </p:childTnLst>
                          </p:cTn>
                        </p:par>
                        <p:par>
                          <p:cTn id="23" fill="hold" nodeType="afterGroup">
                            <p:stCondLst>
                              <p:cond delay="12000"/>
                            </p:stCondLst>
                            <p:childTnLst>
                              <p:par>
                                <p:cTn id="24" presetID="2" presetClass="entr" presetSubtype="2" fill="hold" grpId="0" nodeType="afterEffect">
                                  <p:stCondLst>
                                    <p:cond delay="3000"/>
                                  </p:stCondLst>
                                  <p:childTnLst>
                                    <p:set>
                                      <p:cBhvr>
                                        <p:cTn id="25" dur="1" fill="hold">
                                          <p:stCondLst>
                                            <p:cond delay="0"/>
                                          </p:stCondLst>
                                        </p:cTn>
                                        <p:tgtEl>
                                          <p:spTgt spid="21537"/>
                                        </p:tgtEl>
                                        <p:attrNameLst>
                                          <p:attrName>style.visibility</p:attrName>
                                        </p:attrNameLst>
                                      </p:cBhvr>
                                      <p:to>
                                        <p:strVal val="visible"/>
                                      </p:to>
                                    </p:set>
                                    <p:anim calcmode="lin" valueType="num">
                                      <p:cBhvr additive="base">
                                        <p:cTn id="26" dur="500" fill="hold"/>
                                        <p:tgtEl>
                                          <p:spTgt spid="21537"/>
                                        </p:tgtEl>
                                        <p:attrNameLst>
                                          <p:attrName>ppt_x</p:attrName>
                                        </p:attrNameLst>
                                      </p:cBhvr>
                                      <p:tavLst>
                                        <p:tav tm="0">
                                          <p:val>
                                            <p:strVal val="1+#ppt_w/2"/>
                                          </p:val>
                                        </p:tav>
                                        <p:tav tm="100000">
                                          <p:val>
                                            <p:strVal val="#ppt_x"/>
                                          </p:val>
                                        </p:tav>
                                      </p:tavLst>
                                    </p:anim>
                                    <p:anim calcmode="lin" valueType="num">
                                      <p:cBhvr additive="base">
                                        <p:cTn id="27" dur="500" fill="hold"/>
                                        <p:tgtEl>
                                          <p:spTgt spid="21537"/>
                                        </p:tgtEl>
                                        <p:attrNameLst>
                                          <p:attrName>ppt_y</p:attrName>
                                        </p:attrNameLst>
                                      </p:cBhvr>
                                      <p:tavLst>
                                        <p:tav tm="0">
                                          <p:val>
                                            <p:strVal val="#ppt_y"/>
                                          </p:val>
                                        </p:tav>
                                        <p:tav tm="100000">
                                          <p:val>
                                            <p:strVal val="#ppt_y"/>
                                          </p:val>
                                        </p:tav>
                                      </p:tavLst>
                                    </p:anim>
                                  </p:childTnLst>
                                </p:cTn>
                              </p:par>
                            </p:childTnLst>
                          </p:cTn>
                        </p:par>
                        <p:par>
                          <p:cTn id="28" fill="hold" nodeType="afterGroup">
                            <p:stCondLst>
                              <p:cond delay="15500"/>
                            </p:stCondLst>
                            <p:childTnLst>
                              <p:par>
                                <p:cTn id="29" presetID="2" presetClass="entr" presetSubtype="2" fill="hold" grpId="0" nodeType="afterEffect">
                                  <p:stCondLst>
                                    <p:cond delay="3000"/>
                                  </p:stCondLst>
                                  <p:childTnLst>
                                    <p:set>
                                      <p:cBhvr>
                                        <p:cTn id="30" dur="1" fill="hold">
                                          <p:stCondLst>
                                            <p:cond delay="0"/>
                                          </p:stCondLst>
                                        </p:cTn>
                                        <p:tgtEl>
                                          <p:spTgt spid="21542"/>
                                        </p:tgtEl>
                                        <p:attrNameLst>
                                          <p:attrName>style.visibility</p:attrName>
                                        </p:attrNameLst>
                                      </p:cBhvr>
                                      <p:to>
                                        <p:strVal val="visible"/>
                                      </p:to>
                                    </p:set>
                                    <p:anim calcmode="lin" valueType="num">
                                      <p:cBhvr additive="base">
                                        <p:cTn id="31" dur="500" fill="hold"/>
                                        <p:tgtEl>
                                          <p:spTgt spid="21542"/>
                                        </p:tgtEl>
                                        <p:attrNameLst>
                                          <p:attrName>ppt_x</p:attrName>
                                        </p:attrNameLst>
                                      </p:cBhvr>
                                      <p:tavLst>
                                        <p:tav tm="0">
                                          <p:val>
                                            <p:strVal val="1+#ppt_w/2"/>
                                          </p:val>
                                        </p:tav>
                                        <p:tav tm="100000">
                                          <p:val>
                                            <p:strVal val="#ppt_x"/>
                                          </p:val>
                                        </p:tav>
                                      </p:tavLst>
                                    </p:anim>
                                    <p:anim calcmode="lin" valueType="num">
                                      <p:cBhvr additive="base">
                                        <p:cTn id="32" dur="500" fill="hold"/>
                                        <p:tgtEl>
                                          <p:spTgt spid="21542"/>
                                        </p:tgtEl>
                                        <p:attrNameLst>
                                          <p:attrName>ppt_y</p:attrName>
                                        </p:attrNameLst>
                                      </p:cBhvr>
                                      <p:tavLst>
                                        <p:tav tm="0">
                                          <p:val>
                                            <p:strVal val="#ppt_y"/>
                                          </p:val>
                                        </p:tav>
                                        <p:tav tm="100000">
                                          <p:val>
                                            <p:strVal val="#ppt_y"/>
                                          </p:val>
                                        </p:tav>
                                      </p:tavLst>
                                    </p:anim>
                                  </p:childTnLst>
                                </p:cTn>
                              </p:par>
                            </p:childTnLst>
                          </p:cTn>
                        </p:par>
                        <p:par>
                          <p:cTn id="33" fill="hold" nodeType="afterGroup">
                            <p:stCondLst>
                              <p:cond delay="19000"/>
                            </p:stCondLst>
                            <p:childTnLst>
                              <p:par>
                                <p:cTn id="34" presetID="2" presetClass="entr" presetSubtype="2" fill="hold" grpId="0" nodeType="afterEffect">
                                  <p:stCondLst>
                                    <p:cond delay="3000"/>
                                  </p:stCondLst>
                                  <p:childTnLst>
                                    <p:set>
                                      <p:cBhvr>
                                        <p:cTn id="35" dur="1" fill="hold">
                                          <p:stCondLst>
                                            <p:cond delay="0"/>
                                          </p:stCondLst>
                                        </p:cTn>
                                        <p:tgtEl>
                                          <p:spTgt spid="21545"/>
                                        </p:tgtEl>
                                        <p:attrNameLst>
                                          <p:attrName>style.visibility</p:attrName>
                                        </p:attrNameLst>
                                      </p:cBhvr>
                                      <p:to>
                                        <p:strVal val="visible"/>
                                      </p:to>
                                    </p:set>
                                    <p:anim calcmode="lin" valueType="num">
                                      <p:cBhvr additive="base">
                                        <p:cTn id="36" dur="500" fill="hold"/>
                                        <p:tgtEl>
                                          <p:spTgt spid="21545"/>
                                        </p:tgtEl>
                                        <p:attrNameLst>
                                          <p:attrName>ppt_x</p:attrName>
                                        </p:attrNameLst>
                                      </p:cBhvr>
                                      <p:tavLst>
                                        <p:tav tm="0">
                                          <p:val>
                                            <p:strVal val="1+#ppt_w/2"/>
                                          </p:val>
                                        </p:tav>
                                        <p:tav tm="100000">
                                          <p:val>
                                            <p:strVal val="#ppt_x"/>
                                          </p:val>
                                        </p:tav>
                                      </p:tavLst>
                                    </p:anim>
                                    <p:anim calcmode="lin" valueType="num">
                                      <p:cBhvr additive="base">
                                        <p:cTn id="37" dur="500" fill="hold"/>
                                        <p:tgtEl>
                                          <p:spTgt spid="215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build="p" bldLvl="5" autoUpdateAnimBg="0" advAuto="1000"/>
      <p:bldP spid="21545" grpId="0" animBg="1" autoUpdateAnimBg="0"/>
      <p:bldP spid="21537" grpId="0" animBg="1" autoUpdateAnimBg="0"/>
      <p:bldP spid="21539" grpId="0" animBg="1" autoUpdateAnimBg="0"/>
      <p:bldP spid="21540" grpId="0" animBg="1" autoUpdateAnimBg="0"/>
      <p:bldP spid="21541" grpId="0" animBg="1" autoUpdateAnimBg="0"/>
      <p:bldP spid="21542" grpId="0" animBg="1"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iv. How viruses are spread on standalone and networked computers. </a:t>
            </a:r>
            <a:endParaRPr lang="en-GB" sz="3200" dirty="0"/>
          </a:p>
        </p:txBody>
      </p:sp>
      <p:sp>
        <p:nvSpPr>
          <p:cNvPr id="5" name="Content Placeholder 4"/>
          <p:cNvSpPr>
            <a:spLocks noGrp="1"/>
          </p:cNvSpPr>
          <p:nvPr>
            <p:ph idx="1"/>
          </p:nvPr>
        </p:nvSpPr>
        <p:spPr/>
        <p:txBody>
          <a:bodyPr/>
          <a:lstStyle/>
          <a:p>
            <a:r>
              <a:rPr lang="en-US" sz="2800" dirty="0"/>
              <a:t>Standalone computer is one which is not connected to any other computer. However networked computer is the one which is connected to any other computer for the purpose of exchanging data, information or resources. The table below shows some ways how viruses spread on standalone and networked computers.</a:t>
            </a:r>
            <a:endParaRPr lang="en-GB" sz="2800" dirty="0"/>
          </a:p>
          <a:p>
            <a:endParaRPr lang="en-GB" sz="2800" dirty="0"/>
          </a:p>
        </p:txBody>
      </p:sp>
      <p:graphicFrame>
        <p:nvGraphicFramePr>
          <p:cNvPr id="3" name="Table 2"/>
          <p:cNvGraphicFramePr>
            <a:graphicFrameLocks noGrp="1"/>
          </p:cNvGraphicFramePr>
          <p:nvPr>
            <p:extLst>
              <p:ext uri="{D42A27DB-BD31-4B8C-83A1-F6EECF244321}">
                <p14:modId xmlns:p14="http://schemas.microsoft.com/office/powerpoint/2010/main" val="2679056201"/>
              </p:ext>
            </p:extLst>
          </p:nvPr>
        </p:nvGraphicFramePr>
        <p:xfrm>
          <a:off x="251520" y="3910209"/>
          <a:ext cx="8892480" cy="2664295"/>
        </p:xfrm>
        <a:graphic>
          <a:graphicData uri="http://schemas.openxmlformats.org/drawingml/2006/table">
            <a:tbl>
              <a:tblPr>
                <a:tableStyleId>{5C22544A-7EE6-4342-B048-85BDC9FD1C3A}</a:tableStyleId>
              </a:tblPr>
              <a:tblGrid>
                <a:gridCol w="4439333">
                  <a:extLst>
                    <a:ext uri="{9D8B030D-6E8A-4147-A177-3AD203B41FA5}">
                      <a16:colId xmlns:a16="http://schemas.microsoft.com/office/drawing/2014/main" val="20000"/>
                    </a:ext>
                  </a:extLst>
                </a:gridCol>
                <a:gridCol w="4453147">
                  <a:extLst>
                    <a:ext uri="{9D8B030D-6E8A-4147-A177-3AD203B41FA5}">
                      <a16:colId xmlns:a16="http://schemas.microsoft.com/office/drawing/2014/main" val="20001"/>
                    </a:ext>
                  </a:extLst>
                </a:gridCol>
              </a:tblGrid>
              <a:tr h="531456">
                <a:tc>
                  <a:txBody>
                    <a:bodyPr/>
                    <a:lstStyle/>
                    <a:p>
                      <a:pPr algn="just">
                        <a:lnSpc>
                          <a:spcPct val="107000"/>
                        </a:lnSpc>
                        <a:spcAft>
                          <a:spcPts val="300"/>
                        </a:spcAft>
                      </a:pPr>
                      <a:r>
                        <a:rPr lang="en-US" sz="2000" b="1" dirty="0">
                          <a:effectLst/>
                        </a:rPr>
                        <a:t>Standalone computer </a:t>
                      </a:r>
                      <a:endParaRPr lang="en-GB" sz="2000" b="1"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lnSpc>
                          <a:spcPct val="107000"/>
                        </a:lnSpc>
                        <a:spcAft>
                          <a:spcPts val="300"/>
                        </a:spcAft>
                      </a:pPr>
                      <a:r>
                        <a:rPr lang="en-US" sz="2000" b="1" dirty="0">
                          <a:effectLst/>
                        </a:rPr>
                        <a:t>Networked computer </a:t>
                      </a:r>
                      <a:endParaRPr lang="en-GB" sz="2000" b="1"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648079">
                <a:tc>
                  <a:txBody>
                    <a:bodyPr/>
                    <a:lstStyle/>
                    <a:p>
                      <a:pPr algn="just">
                        <a:lnSpc>
                          <a:spcPct val="107000"/>
                        </a:lnSpc>
                        <a:spcAft>
                          <a:spcPts val="300"/>
                        </a:spcAft>
                      </a:pPr>
                      <a:r>
                        <a:rPr lang="en-US" sz="2000" dirty="0">
                          <a:effectLst/>
                        </a:rPr>
                        <a:t>1.Distributed through flash disks </a:t>
                      </a:r>
                      <a:endParaRPr lang="en-GB" sz="2000"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lnSpc>
                          <a:spcPct val="107000"/>
                        </a:lnSpc>
                        <a:spcAft>
                          <a:spcPts val="300"/>
                        </a:spcAft>
                      </a:pPr>
                      <a:r>
                        <a:rPr lang="en-US" sz="2000" dirty="0">
                          <a:effectLst/>
                        </a:rPr>
                        <a:t>1.Through downloading email attachment </a:t>
                      </a:r>
                      <a:endParaRPr lang="en-GB" sz="2000"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31456">
                <a:tc>
                  <a:txBody>
                    <a:bodyPr/>
                    <a:lstStyle/>
                    <a:p>
                      <a:pPr algn="just">
                        <a:lnSpc>
                          <a:spcPct val="107000"/>
                        </a:lnSpc>
                        <a:spcAft>
                          <a:spcPts val="300"/>
                        </a:spcAft>
                      </a:pPr>
                      <a:r>
                        <a:rPr lang="en-US" sz="2000">
                          <a:effectLst/>
                        </a:rPr>
                        <a:t>2.By using floppy diskettes  </a:t>
                      </a:r>
                      <a:endParaRPr lang="en-GB" sz="200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lnSpc>
                          <a:spcPct val="107000"/>
                        </a:lnSpc>
                        <a:spcAft>
                          <a:spcPts val="300"/>
                        </a:spcAft>
                      </a:pPr>
                      <a:r>
                        <a:rPr lang="en-US" sz="2000" dirty="0">
                          <a:effectLst/>
                        </a:rPr>
                        <a:t>2.Playing games on internet  </a:t>
                      </a:r>
                      <a:endParaRPr lang="en-GB" sz="2000"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953304">
                <a:tc>
                  <a:txBody>
                    <a:bodyPr/>
                    <a:lstStyle/>
                    <a:p>
                      <a:pPr algn="just">
                        <a:lnSpc>
                          <a:spcPct val="107000"/>
                        </a:lnSpc>
                        <a:spcAft>
                          <a:spcPts val="300"/>
                        </a:spcAft>
                      </a:pPr>
                      <a:r>
                        <a:rPr lang="en-US" sz="2000">
                          <a:effectLst/>
                        </a:rPr>
                        <a:t>3.Through opening infected programs or documents on CR/DVD discs  </a:t>
                      </a:r>
                      <a:endParaRPr lang="en-GB" sz="200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lnSpc>
                          <a:spcPct val="107000"/>
                        </a:lnSpc>
                        <a:spcAft>
                          <a:spcPts val="300"/>
                        </a:spcAft>
                      </a:pPr>
                      <a:r>
                        <a:rPr lang="en-US" sz="2000" dirty="0">
                          <a:effectLst/>
                        </a:rPr>
                        <a:t>3.Downloading infected files from internet  </a:t>
                      </a:r>
                      <a:endParaRPr lang="en-GB" sz="2000" dirty="0">
                        <a:effectLst/>
                        <a:latin typeface="Mangal" panose="02040503050203030202" pitchFamily="18" charset="0"/>
                        <a:ea typeface="Calibri" panose="020F0502020204030204" pitchFamily="34" charset="0"/>
                        <a:cs typeface="Times New Roman" panose="02020603050405020304" pitchFamily="18" charset="0"/>
                      </a:endParaRPr>
                    </a:p>
                  </a:txBody>
                  <a:tcPr marL="67945" marR="73025" marT="4953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sz="2800" dirty="0"/>
              <a:t>iv. How viruses are spread on standalone and networked computers. </a:t>
            </a:r>
            <a:endParaRPr lang="en-US" sz="3000" dirty="0"/>
          </a:p>
        </p:txBody>
      </p:sp>
      <p:sp>
        <p:nvSpPr>
          <p:cNvPr id="2" name="Content Placeholder 1"/>
          <p:cNvSpPr>
            <a:spLocks noGrp="1"/>
          </p:cNvSpPr>
          <p:nvPr>
            <p:ph idx="1"/>
          </p:nvPr>
        </p:nvSpPr>
        <p:spPr/>
        <p:txBody>
          <a:bodyPr/>
          <a:lstStyle/>
          <a:p>
            <a:endParaRPr lang="en-GB"/>
          </a:p>
        </p:txBody>
      </p:sp>
      <p:pic>
        <p:nvPicPr>
          <p:cNvPr id="15" name="Picture 14"/>
          <p:cNvPicPr/>
          <p:nvPr/>
        </p:nvPicPr>
        <p:blipFill rotWithShape="1">
          <a:blip r:embed="rId2">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rcRect t="6268"/>
          <a:stretch/>
        </p:blipFill>
        <p:spPr>
          <a:xfrm>
            <a:off x="0" y="1066800"/>
            <a:ext cx="9144000" cy="5519735"/>
          </a:xfrm>
          <a:prstGeom prst="rect">
            <a:avLst/>
          </a:prstGeom>
        </p:spPr>
      </p:pic>
    </p:spTree>
    <p:extLst>
      <p:ext uri="{BB962C8B-B14F-4D97-AF65-F5344CB8AC3E}">
        <p14:creationId xmlns:p14="http://schemas.microsoft.com/office/powerpoint/2010/main" val="34408726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3600" dirty="0"/>
              <a:t>v. The concept of hacking. </a:t>
            </a:r>
          </a:p>
        </p:txBody>
      </p:sp>
      <p:sp>
        <p:nvSpPr>
          <p:cNvPr id="7" name="Content Placeholder 6"/>
          <p:cNvSpPr>
            <a:spLocks noGrp="1"/>
          </p:cNvSpPr>
          <p:nvPr>
            <p:ph idx="1"/>
          </p:nvPr>
        </p:nvSpPr>
        <p:spPr>
          <a:xfrm>
            <a:off x="0" y="1556792"/>
            <a:ext cx="9144000" cy="4968552"/>
          </a:xfrm>
        </p:spPr>
        <p:txBody>
          <a:bodyPr/>
          <a:lstStyle/>
          <a:p>
            <a:r>
              <a:rPr lang="en-GB" sz="2800" dirty="0"/>
              <a:t>The term hacker refers to someone who accesses a computer or network illegally. Originally it was a complimentary word for a computer enthusiast. </a:t>
            </a:r>
          </a:p>
          <a:p>
            <a:r>
              <a:rPr lang="en-GB" sz="2800" dirty="0"/>
              <a:t> A cracker also is someone who accesses a computer or network illegally but has the intent of destroying data, stealing information, or other malicious action.</a:t>
            </a:r>
          </a:p>
          <a:p>
            <a:r>
              <a:rPr lang="en-GB" sz="2800" dirty="0"/>
              <a:t>Both hackers and crackers have advanced computer and network skills.</a:t>
            </a:r>
          </a:p>
          <a:p>
            <a:r>
              <a:rPr lang="en-GB" sz="2800" dirty="0"/>
              <a:t>Some hackers claim the intent of their security breaches is to improve security, and may be hired by software companies to test the security of new software systems.</a:t>
            </a:r>
          </a:p>
        </p:txBody>
      </p:sp>
      <p:sp>
        <p:nvSpPr>
          <p:cNvPr id="6" name="Text Placeholder 5"/>
          <p:cNvSpPr>
            <a:spLocks noGrp="1"/>
          </p:cNvSpPr>
          <p:nvPr>
            <p:ph type="body" sz="quarter" idx="4294967295"/>
          </p:nvPr>
        </p:nvSpPr>
        <p:spPr>
          <a:xfrm>
            <a:off x="0" y="1071563"/>
            <a:ext cx="4687888" cy="823912"/>
          </a:xfrm>
          <a:ln>
            <a:noFill/>
          </a:ln>
        </p:spPr>
        <p:txBody>
          <a:bodyPr/>
          <a:lstStyle/>
          <a:p>
            <a:r>
              <a:rPr lang="en-US" dirty="0"/>
              <a:t>Hacking and cracking  </a:t>
            </a:r>
            <a:endParaRPr lang="en-GB" dirty="0"/>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3600" dirty="0"/>
              <a:t>v. The concept of hacking. </a:t>
            </a:r>
          </a:p>
        </p:txBody>
      </p:sp>
      <p:sp>
        <p:nvSpPr>
          <p:cNvPr id="7" name="Content Placeholder 6"/>
          <p:cNvSpPr>
            <a:spLocks noGrp="1"/>
          </p:cNvSpPr>
          <p:nvPr>
            <p:ph idx="1"/>
          </p:nvPr>
        </p:nvSpPr>
        <p:spPr>
          <a:xfrm>
            <a:off x="0" y="1556792"/>
            <a:ext cx="9144000" cy="4968552"/>
          </a:xfrm>
        </p:spPr>
        <p:txBody>
          <a:bodyPr/>
          <a:lstStyle/>
          <a:p>
            <a:r>
              <a:rPr lang="en-GB" sz="2800" dirty="0"/>
              <a:t>A </a:t>
            </a:r>
            <a:r>
              <a:rPr lang="en-GB" sz="2800" b="1" dirty="0"/>
              <a:t>script kiddie </a:t>
            </a:r>
            <a:r>
              <a:rPr lang="en-GB" sz="2800" dirty="0"/>
              <a:t>has the same intent as a cracker but does not have the technical skills and knowledge. Script kiddies often use prewritten hacking and cracking programs to break into computers.</a:t>
            </a:r>
          </a:p>
          <a:p>
            <a:r>
              <a:rPr lang="en-GB" sz="2800" dirty="0"/>
              <a:t>A </a:t>
            </a:r>
            <a:r>
              <a:rPr lang="en-GB" sz="2800" b="1" dirty="0" err="1"/>
              <a:t>cyberextortionist</a:t>
            </a:r>
            <a:r>
              <a:rPr lang="en-GB" sz="2800" b="1" dirty="0"/>
              <a:t> </a:t>
            </a:r>
            <a:r>
              <a:rPr lang="en-GB" sz="2800" dirty="0"/>
              <a:t>is someone who uses e-mail as a vehicle for extortion.</a:t>
            </a:r>
          </a:p>
          <a:p>
            <a:r>
              <a:rPr lang="en-GB" sz="2800" dirty="0"/>
              <a:t>A </a:t>
            </a:r>
            <a:r>
              <a:rPr lang="en-GB" sz="2800" b="1" dirty="0" err="1"/>
              <a:t>cyberterrorist</a:t>
            </a:r>
            <a:r>
              <a:rPr lang="en-GB" sz="2800" b="1" dirty="0"/>
              <a:t> </a:t>
            </a:r>
            <a:r>
              <a:rPr lang="en-GB" sz="2800" dirty="0"/>
              <a:t>is someone who uses the Internet or network to destroy or damage computers for political reasons. The </a:t>
            </a:r>
            <a:r>
              <a:rPr lang="en-GB" sz="2800" dirty="0" err="1"/>
              <a:t>cyberterrorist</a:t>
            </a:r>
            <a:r>
              <a:rPr lang="en-GB" sz="2800" dirty="0"/>
              <a:t> might target the nation’s air traffic control system, electricity-generating companies, or a telecommunications infrastructure.</a:t>
            </a:r>
          </a:p>
        </p:txBody>
      </p:sp>
    </p:spTree>
    <p:extLst>
      <p:ext uri="{BB962C8B-B14F-4D97-AF65-F5344CB8AC3E}">
        <p14:creationId xmlns:p14="http://schemas.microsoft.com/office/powerpoint/2010/main" val="2529025515"/>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en-GB" sz="3200" dirty="0"/>
              <a:t>vi. </a:t>
            </a:r>
            <a:r>
              <a:rPr lang="en-US" sz="3200" dirty="0"/>
              <a:t>Explaining how denial of service attacks, backdoors, spoofing are carried out. </a:t>
            </a:r>
            <a:endParaRPr lang="en-US" sz="3200" dirty="0">
              <a:latin typeface="Arial Unicode MS" panose="020B0604020202020204" pitchFamily="34" charset="-128"/>
            </a:endParaRPr>
          </a:p>
        </p:txBody>
      </p:sp>
      <p:sp>
        <p:nvSpPr>
          <p:cNvPr id="62467" name="Rectangle 3"/>
          <p:cNvSpPr>
            <a:spLocks noGrp="1" noChangeArrowheads="1"/>
          </p:cNvSpPr>
          <p:nvPr>
            <p:ph idx="1"/>
          </p:nvPr>
        </p:nvSpPr>
        <p:spPr>
          <a:xfrm>
            <a:off x="0" y="980728"/>
            <a:ext cx="9144000" cy="5616624"/>
          </a:xfrm>
        </p:spPr>
        <p:txBody>
          <a:bodyPr/>
          <a:lstStyle/>
          <a:p>
            <a:r>
              <a:rPr lang="en-GB" sz="2600" dirty="0"/>
              <a:t>A </a:t>
            </a:r>
            <a:r>
              <a:rPr lang="en-GB" sz="2600" b="1" dirty="0"/>
              <a:t>denial of service attack</a:t>
            </a:r>
            <a:r>
              <a:rPr lang="en-GB" sz="2600" dirty="0"/>
              <a:t>, or </a:t>
            </a:r>
            <a:r>
              <a:rPr lang="en-GB" sz="2600" b="1" dirty="0" err="1"/>
              <a:t>DoS</a:t>
            </a:r>
            <a:r>
              <a:rPr lang="en-GB" sz="2600" b="1" dirty="0"/>
              <a:t> attack</a:t>
            </a:r>
            <a:r>
              <a:rPr lang="en-GB" sz="2600" dirty="0"/>
              <a:t>, is an assault whose purpose is to disrupt computer access to an Internet service.</a:t>
            </a:r>
          </a:p>
          <a:p>
            <a:r>
              <a:rPr lang="en-GB" sz="2600" dirty="0"/>
              <a:t>The attackers may use an unsuspecting computer to send an influx of confusing data messages or useless traffic to a computer network. The victim computer network slows down considerably and eventually becomes unresponsive or unavailable, blocking legitimate visitors from accessing the network.</a:t>
            </a:r>
          </a:p>
          <a:p>
            <a:r>
              <a:rPr lang="en-GB" sz="2600" dirty="0"/>
              <a:t>Perpetrators have a variety of motives for carrying out a </a:t>
            </a:r>
            <a:r>
              <a:rPr lang="en-GB" sz="2600" dirty="0" err="1"/>
              <a:t>DoS</a:t>
            </a:r>
            <a:r>
              <a:rPr lang="en-GB" sz="2600" dirty="0"/>
              <a:t> attack. Those who disagree with the beliefs or actions of a particular organization claim political anger motivates their attacks. Some perpetrators use the attack as a vehicle for extortion. Others simply want the recognition.</a:t>
            </a:r>
            <a:endParaRPr lang="en-US" sz="2600" dirty="0"/>
          </a:p>
        </p:txBody>
      </p:sp>
    </p:spTree>
    <p:extLst>
      <p:ext uri="{BB962C8B-B14F-4D97-AF65-F5344CB8AC3E}">
        <p14:creationId xmlns:p14="http://schemas.microsoft.com/office/powerpoint/2010/main" val="5479001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en-GB" sz="3200" dirty="0"/>
              <a:t>vi. </a:t>
            </a:r>
            <a:r>
              <a:rPr lang="en-US" sz="3200" dirty="0"/>
              <a:t>Explaining how denial of service attacks, backdoors, spoofing are carried out. </a:t>
            </a:r>
            <a:endParaRPr lang="en-US" sz="3200" dirty="0">
              <a:latin typeface="Arial Unicode MS" panose="020B0604020202020204" pitchFamily="34" charset="-128"/>
            </a:endParaRPr>
          </a:p>
        </p:txBody>
      </p:sp>
      <p:sp>
        <p:nvSpPr>
          <p:cNvPr id="62467" name="Rectangle 3"/>
          <p:cNvSpPr>
            <a:spLocks noGrp="1" noChangeArrowheads="1"/>
          </p:cNvSpPr>
          <p:nvPr>
            <p:ph idx="1"/>
          </p:nvPr>
        </p:nvSpPr>
        <p:spPr>
          <a:xfrm>
            <a:off x="0" y="980728"/>
            <a:ext cx="9144000" cy="5616624"/>
          </a:xfrm>
        </p:spPr>
        <p:txBody>
          <a:bodyPr/>
          <a:lstStyle/>
          <a:p>
            <a:r>
              <a:rPr lang="en-GB" dirty="0"/>
              <a:t>A </a:t>
            </a:r>
            <a:r>
              <a:rPr lang="en-GB" b="1" dirty="0"/>
              <a:t>botnet </a:t>
            </a:r>
            <a:r>
              <a:rPr lang="en-GB" dirty="0"/>
              <a:t>is a group of compromised computers connected to a network such as the Internet that are used as part of a network that attacks other networks, usually for nefarious purposes. </a:t>
            </a:r>
          </a:p>
          <a:p>
            <a:r>
              <a:rPr lang="en-GB" dirty="0"/>
              <a:t>A compromised computer, known as a </a:t>
            </a:r>
            <a:r>
              <a:rPr lang="en-GB" b="1" dirty="0"/>
              <a:t>zombie</a:t>
            </a:r>
            <a:r>
              <a:rPr lang="en-GB" dirty="0"/>
              <a:t>, is one whose owner is unaware the computer is being controlled remotely by an outsider. Cybercriminals use botnets to send spam via e-mail, spread viruses and other malware, or commit a denial of service attack.</a:t>
            </a:r>
            <a:endParaRPr lang="en-US" sz="2800" dirty="0"/>
          </a:p>
        </p:txBody>
      </p:sp>
    </p:spTree>
    <p:extLst>
      <p:ext uri="{BB962C8B-B14F-4D97-AF65-F5344CB8AC3E}">
        <p14:creationId xmlns:p14="http://schemas.microsoft.com/office/powerpoint/2010/main" val="23302767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en-GB" sz="3200" dirty="0"/>
              <a:t>vi. </a:t>
            </a:r>
            <a:r>
              <a:rPr lang="en-US" sz="3200" dirty="0"/>
              <a:t>Explaining how denial of service attacks, backdoors, spoofing are carried out. </a:t>
            </a:r>
            <a:endParaRPr lang="en-US" sz="3200" dirty="0">
              <a:latin typeface="Arial Unicode MS" panose="020B0604020202020204" pitchFamily="34" charset="-128"/>
            </a:endParaRPr>
          </a:p>
        </p:txBody>
      </p:sp>
      <p:sp>
        <p:nvSpPr>
          <p:cNvPr id="62467" name="Rectangle 3"/>
          <p:cNvSpPr>
            <a:spLocks noGrp="1" noChangeArrowheads="1"/>
          </p:cNvSpPr>
          <p:nvPr>
            <p:ph idx="1"/>
          </p:nvPr>
        </p:nvSpPr>
        <p:spPr>
          <a:xfrm>
            <a:off x="304800" y="1090613"/>
            <a:ext cx="8585200" cy="738187"/>
          </a:xfrm>
        </p:spPr>
        <p:txBody>
          <a:bodyPr/>
          <a:lstStyle/>
          <a:p>
            <a:pPr marL="0" indent="0"/>
            <a:r>
              <a:rPr lang="en-US"/>
              <a:t>What is a </a:t>
            </a:r>
            <a:r>
              <a:rPr lang="en-US">
                <a:solidFill>
                  <a:schemeClr val="hlink"/>
                </a:solidFill>
              </a:rPr>
              <a:t>denial of service attack</a:t>
            </a:r>
            <a:r>
              <a:rPr lang="en-US"/>
              <a:t>?</a:t>
            </a:r>
          </a:p>
        </p:txBody>
      </p:sp>
      <p:sp>
        <p:nvSpPr>
          <p:cNvPr id="62488" name="Rectangle 24"/>
          <p:cNvSpPr>
            <a:spLocks noChangeArrowheads="1"/>
          </p:cNvSpPr>
          <p:nvPr/>
        </p:nvSpPr>
        <p:spPr bwMode="auto">
          <a:xfrm>
            <a:off x="4838700" y="3771900"/>
            <a:ext cx="3390900" cy="1714500"/>
          </a:xfrm>
          <a:prstGeom prst="rect">
            <a:avLst/>
          </a:prstGeom>
          <a:solidFill>
            <a:srgbClr val="0099CC"/>
          </a:solidFill>
          <a:ln>
            <a:noFill/>
          </a:ln>
          <a:effectLst/>
          <a:scene3d>
            <a:camera prst="legacyObliqueTopLeft"/>
            <a:lightRig rig="legacyFlat3" dir="t"/>
          </a:scene3d>
          <a:sp3d extrusionH="430200" prstMaterial="legacyMatte">
            <a:bevelT w="13500" h="13500" prst="angle"/>
            <a:bevelB w="13500" h="13500" prst="angle"/>
            <a:extrusionClr>
              <a:srgbClr val="0099CC"/>
            </a:extrusionClr>
            <a:contourClr>
              <a:srgbClr val="0099CC"/>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nchor="ctr">
            <a:flatTx/>
          </a:bodyPr>
          <a:lstStyle/>
          <a:p>
            <a:pPr algn="ctr">
              <a:spcBef>
                <a:spcPct val="20000"/>
              </a:spcBef>
              <a:buClr>
                <a:schemeClr val="accent1"/>
              </a:buClr>
              <a:buSzPct val="80000"/>
              <a:buFont typeface="Monotype Sorts" pitchFamily="2" charset="2"/>
              <a:buNone/>
            </a:pPr>
            <a:r>
              <a:rPr kumimoji="1" lang="en-US" sz="1800" b="1">
                <a:solidFill>
                  <a:schemeClr val="bg1"/>
                </a:solidFill>
                <a:latin typeface="Times New Roman" panose="02020603050405020304" pitchFamily="18" charset="0"/>
              </a:rPr>
              <a:t>Many of the latest antivirus and firewall programs include provisions to protect from DoS attacks</a:t>
            </a:r>
          </a:p>
        </p:txBody>
      </p:sp>
      <p:sp>
        <p:nvSpPr>
          <p:cNvPr id="62489" name="Rectangle 25"/>
          <p:cNvSpPr>
            <a:spLocks noChangeArrowheads="1"/>
          </p:cNvSpPr>
          <p:nvPr/>
        </p:nvSpPr>
        <p:spPr bwMode="auto">
          <a:xfrm>
            <a:off x="4838700" y="2057400"/>
            <a:ext cx="3390900" cy="1714500"/>
          </a:xfrm>
          <a:prstGeom prst="rect">
            <a:avLst/>
          </a:prstGeom>
          <a:solidFill>
            <a:srgbClr val="808000"/>
          </a:solidFill>
          <a:ln>
            <a:noFill/>
          </a:ln>
          <a:effectLst/>
          <a:scene3d>
            <a:camera prst="legacyObliqueTopLeft"/>
            <a:lightRig rig="legacyFlat3" dir="t"/>
          </a:scene3d>
          <a:sp3d extrusionH="430200" prstMaterial="legacyMatte">
            <a:bevelT w="13500" h="13500" prst="angle"/>
            <a:bevelB w="13500" h="13500" prst="angle"/>
            <a:extrusionClr>
              <a:srgbClr val="808000"/>
            </a:extrusionClr>
            <a:contourClr>
              <a:srgbClr val="808000"/>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nchor="ctr">
            <a:flatTx/>
          </a:bodyPr>
          <a:lstStyle/>
          <a:p>
            <a:pPr algn="ctr">
              <a:spcBef>
                <a:spcPct val="20000"/>
              </a:spcBef>
              <a:buClr>
                <a:schemeClr val="accent1"/>
              </a:buClr>
              <a:buSzPct val="80000"/>
              <a:buFont typeface="Monotype Sorts" pitchFamily="2" charset="2"/>
              <a:buNone/>
            </a:pPr>
            <a:r>
              <a:rPr kumimoji="1" lang="en-US" sz="1800" b="1" dirty="0">
                <a:solidFill>
                  <a:schemeClr val="bg1"/>
                </a:solidFill>
                <a:latin typeface="Times New Roman" panose="02020603050405020304" pitchFamily="18" charset="0"/>
              </a:rPr>
              <a:t>Hacker uses unsuspecting computer, called zombie, to execute attack on other systems</a:t>
            </a:r>
          </a:p>
        </p:txBody>
      </p:sp>
      <p:sp>
        <p:nvSpPr>
          <p:cNvPr id="62490" name="Rectangle 26"/>
          <p:cNvSpPr>
            <a:spLocks noChangeArrowheads="1"/>
          </p:cNvSpPr>
          <p:nvPr/>
        </p:nvSpPr>
        <p:spPr bwMode="auto">
          <a:xfrm>
            <a:off x="1447800" y="3771900"/>
            <a:ext cx="3390900" cy="1714500"/>
          </a:xfrm>
          <a:prstGeom prst="rect">
            <a:avLst/>
          </a:prstGeom>
          <a:solidFill>
            <a:schemeClr val="hlink"/>
          </a:solidFill>
          <a:ln>
            <a:noFill/>
          </a:ln>
          <a:effectLst/>
          <a:scene3d>
            <a:camera prst="legacyObliqueTopLeft"/>
            <a:lightRig rig="legacyFlat3" dir="t"/>
          </a:scene3d>
          <a:sp3d extrusionH="430200" prstMaterial="legacyMatte">
            <a:bevelT w="13500" h="13500" prst="angle"/>
            <a:bevelB w="13500" h="13500" prst="angle"/>
            <a:extrusionClr>
              <a:schemeClr val="hlink"/>
            </a:extrusionClr>
            <a:contourClr>
              <a:schemeClr val="hlink"/>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nchor="ctr">
            <a:flatTx/>
          </a:bodyPr>
          <a:lstStyle/>
          <a:p>
            <a:pPr algn="ctr">
              <a:spcBef>
                <a:spcPct val="20000"/>
              </a:spcBef>
              <a:buClr>
                <a:schemeClr val="accent1"/>
              </a:buClr>
              <a:buSzPct val="80000"/>
              <a:buFont typeface="Monotype Sorts" pitchFamily="2" charset="2"/>
              <a:buNone/>
            </a:pPr>
            <a:r>
              <a:rPr kumimoji="1" lang="en-US" sz="1800" b="1">
                <a:solidFill>
                  <a:schemeClr val="bg1"/>
                </a:solidFill>
                <a:latin typeface="Times New Roman" panose="02020603050405020304" pitchFamily="18" charset="0"/>
              </a:rPr>
              <a:t>The victim computer network</a:t>
            </a:r>
            <a:br>
              <a:rPr kumimoji="1" lang="en-US" sz="1800" b="1">
                <a:solidFill>
                  <a:schemeClr val="bg1"/>
                </a:solidFill>
                <a:latin typeface="Times New Roman" panose="02020603050405020304" pitchFamily="18" charset="0"/>
              </a:rPr>
            </a:br>
            <a:r>
              <a:rPr kumimoji="1" lang="en-US" sz="1800" b="1">
                <a:solidFill>
                  <a:schemeClr val="bg1"/>
                </a:solidFill>
                <a:latin typeface="Times New Roman" panose="02020603050405020304" pitchFamily="18" charset="0"/>
              </a:rPr>
              <a:t>eventually jams, blocking legitimate visitors from accessing the network</a:t>
            </a:r>
          </a:p>
        </p:txBody>
      </p:sp>
      <p:sp>
        <p:nvSpPr>
          <p:cNvPr id="62491" name="Rectangle 27"/>
          <p:cNvSpPr>
            <a:spLocks noChangeArrowheads="1"/>
          </p:cNvSpPr>
          <p:nvPr/>
        </p:nvSpPr>
        <p:spPr bwMode="auto">
          <a:xfrm>
            <a:off x="1447800" y="2057400"/>
            <a:ext cx="3390900" cy="1714500"/>
          </a:xfrm>
          <a:prstGeom prst="rect">
            <a:avLst/>
          </a:prstGeom>
          <a:solidFill>
            <a:srgbClr val="993366"/>
          </a:solidFill>
          <a:ln>
            <a:noFill/>
          </a:ln>
          <a:effectLst/>
          <a:scene3d>
            <a:camera prst="legacyObliqueTopLeft"/>
            <a:lightRig rig="legacyFlat3" dir="t"/>
          </a:scene3d>
          <a:sp3d extrusionH="430200" prstMaterial="legacyMatte">
            <a:bevelT w="13500" h="13500" prst="angle"/>
            <a:bevelB w="13500" h="13500" prst="angle"/>
            <a:extrusionClr>
              <a:srgbClr val="993366"/>
            </a:extrusionClr>
            <a:contourClr>
              <a:srgbClr val="993366"/>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nchor="ctr">
            <a:flatTx/>
          </a:bodyPr>
          <a:lstStyle/>
          <a:p>
            <a:pPr algn="ctr">
              <a:spcBef>
                <a:spcPct val="20000"/>
              </a:spcBef>
              <a:buClr>
                <a:schemeClr val="accent1"/>
              </a:buClr>
              <a:buSzPct val="80000"/>
              <a:buFont typeface="Monotype Sorts" pitchFamily="2" charset="2"/>
              <a:buNone/>
            </a:pPr>
            <a:r>
              <a:rPr kumimoji="1" lang="en-US" sz="1800" b="1" dirty="0">
                <a:solidFill>
                  <a:schemeClr val="bg1"/>
                </a:solidFill>
                <a:latin typeface="Times New Roman" panose="02020603050405020304" pitchFamily="18" charset="0"/>
              </a:rPr>
              <a:t>Also called </a:t>
            </a:r>
            <a:r>
              <a:rPr kumimoji="1" lang="en-US" sz="1800" b="1" dirty="0" err="1">
                <a:solidFill>
                  <a:schemeClr val="bg1"/>
                </a:solidFill>
                <a:latin typeface="Times New Roman" panose="02020603050405020304" pitchFamily="18" charset="0"/>
              </a:rPr>
              <a:t>DoS</a:t>
            </a:r>
            <a:r>
              <a:rPr kumimoji="1" lang="en-US" sz="1800" b="1" dirty="0">
                <a:solidFill>
                  <a:schemeClr val="bg1"/>
                </a:solidFill>
                <a:latin typeface="Times New Roman" panose="02020603050405020304" pitchFamily="18" charset="0"/>
              </a:rPr>
              <a:t> attack</a:t>
            </a:r>
          </a:p>
        </p:txBody>
      </p:sp>
    </p:spTree>
    <p:extLst>
      <p:ext uri="{BB962C8B-B14F-4D97-AF65-F5344CB8AC3E}">
        <p14:creationId xmlns:p14="http://schemas.microsoft.com/office/powerpoint/2010/main" val="14507784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2000"/>
                                  </p:stCondLst>
                                  <p:childTnLst>
                                    <p:set>
                                      <p:cBhvr>
                                        <p:cTn id="6" dur="1" fill="hold">
                                          <p:stCondLst>
                                            <p:cond delay="0"/>
                                          </p:stCondLst>
                                        </p:cTn>
                                        <p:tgtEl>
                                          <p:spTgt spid="62491"/>
                                        </p:tgtEl>
                                        <p:attrNameLst>
                                          <p:attrName>style.visibility</p:attrName>
                                        </p:attrNameLst>
                                      </p:cBhvr>
                                      <p:to>
                                        <p:strVal val="visible"/>
                                      </p:to>
                                    </p:set>
                                    <p:anim calcmode="lin" valueType="num">
                                      <p:cBhvr additive="base">
                                        <p:cTn id="7" dur="500" fill="hold"/>
                                        <p:tgtEl>
                                          <p:spTgt spid="62491"/>
                                        </p:tgtEl>
                                        <p:attrNameLst>
                                          <p:attrName>ppt_x</p:attrName>
                                        </p:attrNameLst>
                                      </p:cBhvr>
                                      <p:tavLst>
                                        <p:tav tm="0">
                                          <p:val>
                                            <p:strVal val="0-#ppt_w/2"/>
                                          </p:val>
                                        </p:tav>
                                        <p:tav tm="100000">
                                          <p:val>
                                            <p:strVal val="#ppt_x"/>
                                          </p:val>
                                        </p:tav>
                                      </p:tavLst>
                                    </p:anim>
                                    <p:anim calcmode="lin" valueType="num">
                                      <p:cBhvr additive="base">
                                        <p:cTn id="8" dur="500" fill="hold"/>
                                        <p:tgtEl>
                                          <p:spTgt spid="6249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2500"/>
                            </p:stCondLst>
                            <p:childTnLst>
                              <p:par>
                                <p:cTn id="10" presetID="2" presetClass="entr" presetSubtype="2" fill="hold" grpId="0" nodeType="afterEffect">
                                  <p:stCondLst>
                                    <p:cond delay="3000"/>
                                  </p:stCondLst>
                                  <p:childTnLst>
                                    <p:set>
                                      <p:cBhvr>
                                        <p:cTn id="11" dur="1" fill="hold">
                                          <p:stCondLst>
                                            <p:cond delay="0"/>
                                          </p:stCondLst>
                                        </p:cTn>
                                        <p:tgtEl>
                                          <p:spTgt spid="62489"/>
                                        </p:tgtEl>
                                        <p:attrNameLst>
                                          <p:attrName>style.visibility</p:attrName>
                                        </p:attrNameLst>
                                      </p:cBhvr>
                                      <p:to>
                                        <p:strVal val="visible"/>
                                      </p:to>
                                    </p:set>
                                    <p:anim calcmode="lin" valueType="num">
                                      <p:cBhvr additive="base">
                                        <p:cTn id="12" dur="500" fill="hold"/>
                                        <p:tgtEl>
                                          <p:spTgt spid="62489"/>
                                        </p:tgtEl>
                                        <p:attrNameLst>
                                          <p:attrName>ppt_x</p:attrName>
                                        </p:attrNameLst>
                                      </p:cBhvr>
                                      <p:tavLst>
                                        <p:tav tm="0">
                                          <p:val>
                                            <p:strVal val="1+#ppt_w/2"/>
                                          </p:val>
                                        </p:tav>
                                        <p:tav tm="100000">
                                          <p:val>
                                            <p:strVal val="#ppt_x"/>
                                          </p:val>
                                        </p:tav>
                                      </p:tavLst>
                                    </p:anim>
                                    <p:anim calcmode="lin" valueType="num">
                                      <p:cBhvr additive="base">
                                        <p:cTn id="13" dur="500" fill="hold"/>
                                        <p:tgtEl>
                                          <p:spTgt spid="62489"/>
                                        </p:tgtEl>
                                        <p:attrNameLst>
                                          <p:attrName>ppt_y</p:attrName>
                                        </p:attrNameLst>
                                      </p:cBhvr>
                                      <p:tavLst>
                                        <p:tav tm="0">
                                          <p:val>
                                            <p:strVal val="#ppt_y"/>
                                          </p:val>
                                        </p:tav>
                                        <p:tav tm="100000">
                                          <p:val>
                                            <p:strVal val="#ppt_y"/>
                                          </p:val>
                                        </p:tav>
                                      </p:tavLst>
                                    </p:anim>
                                  </p:childTnLst>
                                </p:cTn>
                              </p:par>
                            </p:childTnLst>
                          </p:cTn>
                        </p:par>
                        <p:par>
                          <p:cTn id="14" fill="hold" nodeType="afterGroup">
                            <p:stCondLst>
                              <p:cond delay="6000"/>
                            </p:stCondLst>
                            <p:childTnLst>
                              <p:par>
                                <p:cTn id="15" presetID="2" presetClass="entr" presetSubtype="4" fill="hold" grpId="0" nodeType="afterEffect">
                                  <p:stCondLst>
                                    <p:cond delay="3000"/>
                                  </p:stCondLst>
                                  <p:childTnLst>
                                    <p:set>
                                      <p:cBhvr>
                                        <p:cTn id="16" dur="1" fill="hold">
                                          <p:stCondLst>
                                            <p:cond delay="0"/>
                                          </p:stCondLst>
                                        </p:cTn>
                                        <p:tgtEl>
                                          <p:spTgt spid="62490"/>
                                        </p:tgtEl>
                                        <p:attrNameLst>
                                          <p:attrName>style.visibility</p:attrName>
                                        </p:attrNameLst>
                                      </p:cBhvr>
                                      <p:to>
                                        <p:strVal val="visible"/>
                                      </p:to>
                                    </p:set>
                                    <p:anim calcmode="lin" valueType="num">
                                      <p:cBhvr additive="base">
                                        <p:cTn id="17" dur="500" fill="hold"/>
                                        <p:tgtEl>
                                          <p:spTgt spid="62490"/>
                                        </p:tgtEl>
                                        <p:attrNameLst>
                                          <p:attrName>ppt_x</p:attrName>
                                        </p:attrNameLst>
                                      </p:cBhvr>
                                      <p:tavLst>
                                        <p:tav tm="0">
                                          <p:val>
                                            <p:strVal val="#ppt_x"/>
                                          </p:val>
                                        </p:tav>
                                        <p:tav tm="100000">
                                          <p:val>
                                            <p:strVal val="#ppt_x"/>
                                          </p:val>
                                        </p:tav>
                                      </p:tavLst>
                                    </p:anim>
                                    <p:anim calcmode="lin" valueType="num">
                                      <p:cBhvr additive="base">
                                        <p:cTn id="18" dur="500" fill="hold"/>
                                        <p:tgtEl>
                                          <p:spTgt spid="62490"/>
                                        </p:tgtEl>
                                        <p:attrNameLst>
                                          <p:attrName>ppt_y</p:attrName>
                                        </p:attrNameLst>
                                      </p:cBhvr>
                                      <p:tavLst>
                                        <p:tav tm="0">
                                          <p:val>
                                            <p:strVal val="1+#ppt_h/2"/>
                                          </p:val>
                                        </p:tav>
                                        <p:tav tm="100000">
                                          <p:val>
                                            <p:strVal val="#ppt_y"/>
                                          </p:val>
                                        </p:tav>
                                      </p:tavLst>
                                    </p:anim>
                                  </p:childTnLst>
                                </p:cTn>
                              </p:par>
                            </p:childTnLst>
                          </p:cTn>
                        </p:par>
                        <p:par>
                          <p:cTn id="19" fill="hold" nodeType="afterGroup">
                            <p:stCondLst>
                              <p:cond delay="9500"/>
                            </p:stCondLst>
                            <p:childTnLst>
                              <p:par>
                                <p:cTn id="20" presetID="2" presetClass="entr" presetSubtype="2" fill="hold" grpId="0" nodeType="afterEffect">
                                  <p:stCondLst>
                                    <p:cond delay="3000"/>
                                  </p:stCondLst>
                                  <p:childTnLst>
                                    <p:set>
                                      <p:cBhvr>
                                        <p:cTn id="21" dur="1" fill="hold">
                                          <p:stCondLst>
                                            <p:cond delay="0"/>
                                          </p:stCondLst>
                                        </p:cTn>
                                        <p:tgtEl>
                                          <p:spTgt spid="62488"/>
                                        </p:tgtEl>
                                        <p:attrNameLst>
                                          <p:attrName>style.visibility</p:attrName>
                                        </p:attrNameLst>
                                      </p:cBhvr>
                                      <p:to>
                                        <p:strVal val="visible"/>
                                      </p:to>
                                    </p:set>
                                    <p:anim calcmode="lin" valueType="num">
                                      <p:cBhvr additive="base">
                                        <p:cTn id="22" dur="500" fill="hold"/>
                                        <p:tgtEl>
                                          <p:spTgt spid="62488"/>
                                        </p:tgtEl>
                                        <p:attrNameLst>
                                          <p:attrName>ppt_x</p:attrName>
                                        </p:attrNameLst>
                                      </p:cBhvr>
                                      <p:tavLst>
                                        <p:tav tm="0">
                                          <p:val>
                                            <p:strVal val="1+#ppt_w/2"/>
                                          </p:val>
                                        </p:tav>
                                        <p:tav tm="100000">
                                          <p:val>
                                            <p:strVal val="#ppt_x"/>
                                          </p:val>
                                        </p:tav>
                                      </p:tavLst>
                                    </p:anim>
                                    <p:anim calcmode="lin" valueType="num">
                                      <p:cBhvr additive="base">
                                        <p:cTn id="23" dur="500" fill="hold"/>
                                        <p:tgtEl>
                                          <p:spTgt spid="624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488" grpId="0" animBg="1" autoUpdateAnimBg="0"/>
      <p:bldP spid="62489" grpId="0" animBg="1" autoUpdateAnimBg="0"/>
      <p:bldP spid="62490" grpId="0" animBg="1" autoUpdateAnimBg="0"/>
      <p:bldP spid="62491" grpId="0" animBg="1"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eaLnBrk="1" hangingPunct="1"/>
            <a:r>
              <a:rPr lang="en-US" sz="6000" b="1" i="1" dirty="0"/>
              <a:t>Presentation Outline</a:t>
            </a:r>
          </a:p>
        </p:txBody>
      </p:sp>
      <p:sp>
        <p:nvSpPr>
          <p:cNvPr id="3075" name="Subtitle 2"/>
          <p:cNvSpPr>
            <a:spLocks noGrp="1"/>
          </p:cNvSpPr>
          <p:nvPr>
            <p:ph idx="1"/>
          </p:nvPr>
        </p:nvSpPr>
        <p:spPr/>
        <p:txBody>
          <a:bodyPr/>
          <a:lstStyle/>
          <a:p>
            <a:pPr marL="0" indent="0">
              <a:buNone/>
            </a:pPr>
            <a:r>
              <a:rPr lang="en-US" sz="3600" b="1" i="1" dirty="0"/>
              <a:t>UACE Sub – ICT </a:t>
            </a:r>
            <a:r>
              <a:rPr lang="en-US" sz="3600" b="1" dirty="0"/>
              <a:t>Topic 15: </a:t>
            </a:r>
          </a:p>
          <a:p>
            <a:pPr marL="0" indent="0">
              <a:buNone/>
            </a:pPr>
            <a:r>
              <a:rPr lang="en-US" sz="3600" b="1" dirty="0"/>
              <a:t>System Security, ICT Ethical Issues and Emerging Technologies</a:t>
            </a:r>
          </a:p>
          <a:p>
            <a:r>
              <a:rPr lang="en-US" sz="3600" dirty="0"/>
              <a:t>Sub Topic 1. Computer System Security </a:t>
            </a:r>
          </a:p>
          <a:p>
            <a:r>
              <a:rPr lang="en-US" sz="3600" dirty="0"/>
              <a:t>Sub Topic 2. Privacy and ICT Ethical Issues </a:t>
            </a:r>
          </a:p>
          <a:p>
            <a:r>
              <a:rPr lang="en-US" sz="3600" dirty="0"/>
              <a:t>Sub Topic 3. Emerging   Technologies  </a:t>
            </a:r>
          </a:p>
          <a:p>
            <a:r>
              <a:rPr lang="en-US" sz="3600" dirty="0"/>
              <a:t>Sub Topic 4. ICT Industry</a:t>
            </a:r>
          </a:p>
          <a:p>
            <a:endParaRPr lang="en-US" sz="3600" b="1" dirty="0"/>
          </a:p>
          <a:p>
            <a:endParaRPr lang="en-US" sz="3600" dirty="0"/>
          </a:p>
          <a:p>
            <a:endParaRPr lang="en-US" sz="3600" b="1" dirty="0"/>
          </a:p>
        </p:txBody>
      </p:sp>
    </p:spTree>
    <p:extLst>
      <p:ext uri="{BB962C8B-B14F-4D97-AF65-F5344CB8AC3E}">
        <p14:creationId xmlns:p14="http://schemas.microsoft.com/office/powerpoint/2010/main" val="2322259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a:t>vi. </a:t>
            </a:r>
            <a:r>
              <a:rPr lang="en-US" sz="2800" dirty="0"/>
              <a:t>Explaining how denial of service attacks, backdoors, spoofing are carried out. </a:t>
            </a:r>
            <a:endParaRPr lang="en-GB" sz="2800" dirty="0"/>
          </a:p>
        </p:txBody>
      </p:sp>
      <p:sp>
        <p:nvSpPr>
          <p:cNvPr id="3" name="Content Placeholder 2"/>
          <p:cNvSpPr>
            <a:spLocks noGrp="1"/>
          </p:cNvSpPr>
          <p:nvPr>
            <p:ph idx="1"/>
          </p:nvPr>
        </p:nvSpPr>
        <p:spPr/>
        <p:txBody>
          <a:bodyPr/>
          <a:lstStyle/>
          <a:p>
            <a:r>
              <a:rPr lang="en-US" b="1" dirty="0"/>
              <a:t>Backdoors</a:t>
            </a:r>
          </a:p>
          <a:p>
            <a:r>
              <a:rPr lang="en-GB" dirty="0"/>
              <a:t>A </a:t>
            </a:r>
            <a:r>
              <a:rPr lang="en-GB" b="1" dirty="0"/>
              <a:t>back door </a:t>
            </a:r>
            <a:r>
              <a:rPr lang="en-GB" dirty="0"/>
              <a:t>is a program or set of instructions in a program that allow users to bypass security controls when accessing a program, computer, or network. </a:t>
            </a:r>
          </a:p>
          <a:p>
            <a:r>
              <a:rPr lang="en-GB" dirty="0"/>
              <a:t>Once perpetrators gain access to unsecure computers, they often install a back door or modify an existing program to include a back door, which allows them to continue to access the computer remotely without the user’s knowledge.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a:t>vi. </a:t>
            </a:r>
            <a:r>
              <a:rPr lang="en-US" sz="2800" dirty="0"/>
              <a:t>Explaining how denial of service attacks, backdoors, spoofing are carried out. </a:t>
            </a:r>
            <a:endParaRPr lang="en-GB" sz="2800" dirty="0"/>
          </a:p>
        </p:txBody>
      </p:sp>
      <p:sp>
        <p:nvSpPr>
          <p:cNvPr id="3" name="Content Placeholder 2"/>
          <p:cNvSpPr>
            <a:spLocks noGrp="1"/>
          </p:cNvSpPr>
          <p:nvPr>
            <p:ph idx="1"/>
          </p:nvPr>
        </p:nvSpPr>
        <p:spPr/>
        <p:txBody>
          <a:bodyPr/>
          <a:lstStyle/>
          <a:p>
            <a:r>
              <a:rPr lang="en-GB" sz="2800" b="1" dirty="0"/>
              <a:t>Spoofing </a:t>
            </a:r>
            <a:r>
              <a:rPr lang="en-GB" sz="2800" dirty="0"/>
              <a:t>is a technique intruders use to make their network or Internet transmission appear legitimate to a victim computer or network. </a:t>
            </a:r>
          </a:p>
          <a:p>
            <a:r>
              <a:rPr lang="en-GB" sz="2800" dirty="0"/>
              <a:t>E-mail spoofing occurs when the sender’s address or other components of the e-mail header are altered so that it appears the e-mail originated from a different sender. E-mail spoofing commonly is used for virus hoaxes, spam, and phishing scams. </a:t>
            </a:r>
          </a:p>
          <a:p>
            <a:r>
              <a:rPr lang="en-GB" sz="2800" dirty="0"/>
              <a:t>IP spoofing occurs when an intruder computer fools a network into believing its IP address is associated with a trusted source. Perpetrators of IP spoofing trick their victims into interacting with a deceptive Web site.</a:t>
            </a:r>
          </a:p>
        </p:txBody>
      </p:sp>
    </p:spTree>
    <p:extLst>
      <p:ext uri="{BB962C8B-B14F-4D97-AF65-F5344CB8AC3E}">
        <p14:creationId xmlns:p14="http://schemas.microsoft.com/office/powerpoint/2010/main" val="2785913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sz="3600" dirty="0"/>
              <a:t>vii. Identifying appropriate ways of protecting data in computer systems. </a:t>
            </a:r>
            <a:endParaRPr lang="en-US" sz="3600" dirty="0">
              <a:latin typeface="Arial Unicode MS" panose="020B0604020202020204" pitchFamily="34" charset="-128"/>
            </a:endParaRPr>
          </a:p>
        </p:txBody>
      </p:sp>
      <p:sp>
        <p:nvSpPr>
          <p:cNvPr id="52227" name="Rectangle 3"/>
          <p:cNvSpPr>
            <a:spLocks noGrp="1" noChangeArrowheads="1"/>
          </p:cNvSpPr>
          <p:nvPr>
            <p:ph idx="1"/>
          </p:nvPr>
        </p:nvSpPr>
        <p:spPr>
          <a:xfrm>
            <a:off x="304800" y="1090613"/>
            <a:ext cx="8585200" cy="585787"/>
          </a:xfrm>
        </p:spPr>
        <p:txBody>
          <a:bodyPr/>
          <a:lstStyle/>
          <a:p>
            <a:r>
              <a:rPr lang="en-US" dirty="0"/>
              <a:t>Data </a:t>
            </a:r>
            <a:r>
              <a:rPr lang="en-US" dirty="0">
                <a:solidFill>
                  <a:schemeClr val="hlink"/>
                </a:solidFill>
              </a:rPr>
              <a:t>encryption</a:t>
            </a:r>
            <a:endParaRPr lang="en-US" dirty="0">
              <a:latin typeface="Arial Unicode MS" panose="020B0604020202020204" pitchFamily="34" charset="-128"/>
            </a:endParaRPr>
          </a:p>
        </p:txBody>
      </p:sp>
      <p:sp>
        <p:nvSpPr>
          <p:cNvPr id="52248" name="Rectangle 24"/>
          <p:cNvSpPr>
            <a:spLocks noChangeArrowheads="1"/>
          </p:cNvSpPr>
          <p:nvPr/>
        </p:nvSpPr>
        <p:spPr bwMode="auto">
          <a:xfrm>
            <a:off x="304800" y="1547813"/>
            <a:ext cx="8839200" cy="33289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indent="9525"/>
            <a:r>
              <a:rPr lang="en-US" sz="2000" dirty="0"/>
              <a:t>Data on transit over the network faces many dangers of being tapped, listened to or copied to unauthorized destinations. Such data can be protected by mixing up into a form that only the sender and receiver is able to understand. This is by reconstructing the original message from the mix which is called data encryption.  </a:t>
            </a:r>
            <a:endParaRPr lang="en-GB" sz="2000" dirty="0"/>
          </a:p>
          <a:p>
            <a:pPr lvl="1">
              <a:spcBef>
                <a:spcPct val="5000"/>
              </a:spcBef>
              <a:buClr>
                <a:srgbClr val="D94439"/>
              </a:buClr>
              <a:buSzPct val="75000"/>
              <a:buFont typeface="Wingdings" panose="05000000000000000000" pitchFamily="2" charset="2"/>
              <a:buChar char="Ø"/>
            </a:pPr>
            <a:endParaRPr kumimoji="1" lang="en-US" sz="2200" b="1" dirty="0"/>
          </a:p>
          <a:p>
            <a:pPr marL="114300" lvl="1" indent="0">
              <a:spcBef>
                <a:spcPct val="5000"/>
              </a:spcBef>
              <a:buClr>
                <a:srgbClr val="D94439"/>
              </a:buClr>
              <a:buSzPct val="75000"/>
            </a:pPr>
            <a:r>
              <a:rPr lang="en-US" sz="2000" b="1" dirty="0"/>
              <a:t>What is Data encryption? </a:t>
            </a:r>
            <a:endParaRPr lang="en-GB" sz="2000" b="1" dirty="0"/>
          </a:p>
          <a:p>
            <a:pPr lvl="1">
              <a:spcBef>
                <a:spcPct val="5000"/>
              </a:spcBef>
              <a:buClr>
                <a:srgbClr val="D94439"/>
              </a:buClr>
              <a:buSzPct val="75000"/>
              <a:buFont typeface="Wingdings" panose="05000000000000000000" pitchFamily="2" charset="2"/>
              <a:buChar char="Ø"/>
            </a:pPr>
            <a:r>
              <a:rPr kumimoji="1" lang="en-US" sz="2200" b="1" dirty="0"/>
              <a:t>Process of converting plaintext (readable data) into </a:t>
            </a:r>
            <a:r>
              <a:rPr kumimoji="1" lang="en-US" sz="2200" b="1" dirty="0" err="1"/>
              <a:t>ciphertext</a:t>
            </a:r>
            <a:r>
              <a:rPr kumimoji="1" lang="en-US" sz="2200" b="1" dirty="0"/>
              <a:t> (unreadable characters)</a:t>
            </a:r>
          </a:p>
          <a:p>
            <a:pPr lvl="1">
              <a:spcBef>
                <a:spcPct val="5000"/>
              </a:spcBef>
              <a:buClr>
                <a:srgbClr val="D94439"/>
              </a:buClr>
              <a:buSzPct val="75000"/>
              <a:buFont typeface="Wingdings" panose="05000000000000000000" pitchFamily="2" charset="2"/>
              <a:buChar char="Ø"/>
            </a:pPr>
            <a:r>
              <a:rPr kumimoji="1" lang="en-US" sz="2200" b="1" dirty="0"/>
              <a:t>Safeguards against information theft</a:t>
            </a:r>
          </a:p>
          <a:p>
            <a:pPr lvl="1">
              <a:spcBef>
                <a:spcPct val="5000"/>
              </a:spcBef>
              <a:buClr>
                <a:srgbClr val="D94439"/>
              </a:buClr>
              <a:buSzPct val="75000"/>
              <a:buFont typeface="Wingdings" panose="05000000000000000000" pitchFamily="2" charset="2"/>
              <a:buChar char="Ø"/>
            </a:pPr>
            <a:r>
              <a:rPr kumimoji="1" lang="en-US" sz="2200" b="1" dirty="0"/>
              <a:t>Encryption key (formula) often uses more than one method</a:t>
            </a:r>
          </a:p>
          <a:p>
            <a:pPr lvl="1">
              <a:spcBef>
                <a:spcPct val="5000"/>
              </a:spcBef>
              <a:buClr>
                <a:srgbClr val="D94439"/>
              </a:buClr>
              <a:buSzPct val="75000"/>
              <a:buFont typeface="Wingdings" panose="05000000000000000000" pitchFamily="2" charset="2"/>
              <a:buChar char="Ø"/>
            </a:pPr>
            <a:r>
              <a:rPr kumimoji="1" lang="en-US" sz="2200" b="1" dirty="0"/>
              <a:t>To read the data, the recipient must decrypt, or decipher, the data</a:t>
            </a:r>
            <a:endParaRPr kumimoji="1" lang="en-US" sz="2200" b="1" dirty="0">
              <a:latin typeface="Arial Unicode MS" panose="020B0604020202020204" pitchFamily="34" charset="-128"/>
            </a:endParaRPr>
          </a:p>
        </p:txBody>
      </p:sp>
    </p:spTree>
    <p:extLst>
      <p:ext uri="{BB962C8B-B14F-4D97-AF65-F5344CB8AC3E}">
        <p14:creationId xmlns:p14="http://schemas.microsoft.com/office/powerpoint/2010/main" val="108670761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8000"/>
                                  </p:stCondLst>
                                  <p:childTnLst>
                                    <p:set>
                                      <p:cBhvr>
                                        <p:cTn id="6" dur="1" fill="hold">
                                          <p:stCondLst>
                                            <p:cond delay="0"/>
                                          </p:stCondLst>
                                        </p:cTn>
                                        <p:tgtEl>
                                          <p:spTgt spid="52248">
                                            <p:txEl>
                                              <p:pRg st="0" end="0"/>
                                            </p:txEl>
                                          </p:spTgt>
                                        </p:tgtEl>
                                        <p:attrNameLst>
                                          <p:attrName>style.visibility</p:attrName>
                                        </p:attrNameLst>
                                      </p:cBhvr>
                                      <p:to>
                                        <p:strVal val="visible"/>
                                      </p:to>
                                    </p:set>
                                    <p:animEffect transition="in" filter="wipe(left)">
                                      <p:cBhvr>
                                        <p:cTn id="7" dur="500"/>
                                        <p:tgtEl>
                                          <p:spTgt spid="52248">
                                            <p:txEl>
                                              <p:pRg st="0" end="0"/>
                                            </p:txEl>
                                          </p:spTgt>
                                        </p:tgtEl>
                                      </p:cBhvr>
                                    </p:animEffect>
                                  </p:childTnLst>
                                </p:cTn>
                              </p:par>
                            </p:childTnLst>
                          </p:cTn>
                        </p:par>
                        <p:par>
                          <p:cTn id="8" fill="hold">
                            <p:stCondLst>
                              <p:cond delay="8500"/>
                            </p:stCondLst>
                            <p:childTnLst>
                              <p:par>
                                <p:cTn id="9" presetID="22" presetClass="entr" presetSubtype="8" fill="hold" grpId="0" nodeType="afterEffect">
                                  <p:stCondLst>
                                    <p:cond delay="20000"/>
                                  </p:stCondLst>
                                  <p:childTnLst>
                                    <p:set>
                                      <p:cBhvr>
                                        <p:cTn id="10" dur="1" fill="hold">
                                          <p:stCondLst>
                                            <p:cond delay="0"/>
                                          </p:stCondLst>
                                        </p:cTn>
                                        <p:tgtEl>
                                          <p:spTgt spid="52248">
                                            <p:txEl>
                                              <p:pRg st="2" end="2"/>
                                            </p:txEl>
                                          </p:spTgt>
                                        </p:tgtEl>
                                        <p:attrNameLst>
                                          <p:attrName>style.visibility</p:attrName>
                                        </p:attrNameLst>
                                      </p:cBhvr>
                                      <p:to>
                                        <p:strVal val="visible"/>
                                      </p:to>
                                    </p:set>
                                    <p:animEffect transition="in" filter="wipe(left)">
                                      <p:cBhvr>
                                        <p:cTn id="11" dur="500"/>
                                        <p:tgtEl>
                                          <p:spTgt spid="52248">
                                            <p:txEl>
                                              <p:pRg st="2" end="2"/>
                                            </p:txEl>
                                          </p:spTgt>
                                        </p:tgtEl>
                                      </p:cBhvr>
                                    </p:animEffect>
                                  </p:childTnLst>
                                </p:cTn>
                              </p:par>
                            </p:childTnLst>
                          </p:cTn>
                        </p:par>
                        <p:par>
                          <p:cTn id="12" fill="hold">
                            <p:stCondLst>
                              <p:cond delay="29000"/>
                            </p:stCondLst>
                            <p:childTnLst>
                              <p:par>
                                <p:cTn id="13" presetID="22" presetClass="entr" presetSubtype="8" fill="hold" grpId="0" nodeType="afterEffect">
                                  <p:stCondLst>
                                    <p:cond delay="12000"/>
                                  </p:stCondLst>
                                  <p:childTnLst>
                                    <p:set>
                                      <p:cBhvr>
                                        <p:cTn id="14" dur="1" fill="hold">
                                          <p:stCondLst>
                                            <p:cond delay="0"/>
                                          </p:stCondLst>
                                        </p:cTn>
                                        <p:tgtEl>
                                          <p:spTgt spid="52248">
                                            <p:txEl>
                                              <p:pRg st="3" end="3"/>
                                            </p:txEl>
                                          </p:spTgt>
                                        </p:tgtEl>
                                        <p:attrNameLst>
                                          <p:attrName>style.visibility</p:attrName>
                                        </p:attrNameLst>
                                      </p:cBhvr>
                                      <p:to>
                                        <p:strVal val="visible"/>
                                      </p:to>
                                    </p:set>
                                    <p:animEffect transition="in" filter="wipe(left)">
                                      <p:cBhvr>
                                        <p:cTn id="15" dur="500"/>
                                        <p:tgtEl>
                                          <p:spTgt spid="52248">
                                            <p:txEl>
                                              <p:pRg st="3" end="3"/>
                                            </p:txEl>
                                          </p:spTgt>
                                        </p:tgtEl>
                                      </p:cBhvr>
                                    </p:animEffect>
                                  </p:childTnLst>
                                </p:cTn>
                              </p:par>
                            </p:childTnLst>
                          </p:cTn>
                        </p:par>
                        <p:par>
                          <p:cTn id="16" fill="hold">
                            <p:stCondLst>
                              <p:cond delay="41500"/>
                            </p:stCondLst>
                            <p:childTnLst>
                              <p:par>
                                <p:cTn id="17" presetID="22" presetClass="entr" presetSubtype="8" fill="hold" grpId="0" nodeType="afterEffect">
                                  <p:stCondLst>
                                    <p:cond delay="8000"/>
                                  </p:stCondLst>
                                  <p:childTnLst>
                                    <p:set>
                                      <p:cBhvr>
                                        <p:cTn id="18" dur="1" fill="hold">
                                          <p:stCondLst>
                                            <p:cond delay="0"/>
                                          </p:stCondLst>
                                        </p:cTn>
                                        <p:tgtEl>
                                          <p:spTgt spid="52248">
                                            <p:txEl>
                                              <p:pRg st="4" end="4"/>
                                            </p:txEl>
                                          </p:spTgt>
                                        </p:tgtEl>
                                        <p:attrNameLst>
                                          <p:attrName>style.visibility</p:attrName>
                                        </p:attrNameLst>
                                      </p:cBhvr>
                                      <p:to>
                                        <p:strVal val="visible"/>
                                      </p:to>
                                    </p:set>
                                    <p:animEffect transition="in" filter="wipe(left)">
                                      <p:cBhvr>
                                        <p:cTn id="19" dur="500"/>
                                        <p:tgtEl>
                                          <p:spTgt spid="52248">
                                            <p:txEl>
                                              <p:pRg st="4" end="4"/>
                                            </p:txEl>
                                          </p:spTgt>
                                        </p:tgtEl>
                                      </p:cBhvr>
                                    </p:animEffect>
                                  </p:childTnLst>
                                </p:cTn>
                              </p:par>
                            </p:childTnLst>
                          </p:cTn>
                        </p:par>
                        <p:par>
                          <p:cTn id="20" fill="hold" nodeType="afterGroup">
                            <p:stCondLst>
                              <p:cond delay="50000"/>
                            </p:stCondLst>
                            <p:childTnLst>
                              <p:par>
                                <p:cTn id="21" presetID="22" presetClass="entr" presetSubtype="8" fill="hold" grpId="0" nodeType="afterEffect">
                                  <p:stCondLst>
                                    <p:cond delay="4000"/>
                                  </p:stCondLst>
                                  <p:childTnLst>
                                    <p:set>
                                      <p:cBhvr>
                                        <p:cTn id="22" dur="1" fill="hold">
                                          <p:stCondLst>
                                            <p:cond delay="0"/>
                                          </p:stCondLst>
                                        </p:cTn>
                                        <p:tgtEl>
                                          <p:spTgt spid="52248">
                                            <p:txEl>
                                              <p:pRg st="5" end="5"/>
                                            </p:txEl>
                                          </p:spTgt>
                                        </p:tgtEl>
                                        <p:attrNameLst>
                                          <p:attrName>style.visibility</p:attrName>
                                        </p:attrNameLst>
                                      </p:cBhvr>
                                      <p:to>
                                        <p:strVal val="visible"/>
                                      </p:to>
                                    </p:set>
                                    <p:animEffect transition="in" filter="wipe(left)">
                                      <p:cBhvr>
                                        <p:cTn id="23" dur="500"/>
                                        <p:tgtEl>
                                          <p:spTgt spid="52248">
                                            <p:txEl>
                                              <p:pRg st="5" end="5"/>
                                            </p:txEl>
                                          </p:spTgt>
                                        </p:tgtEl>
                                      </p:cBhvr>
                                    </p:animEffect>
                                  </p:childTnLst>
                                </p:cTn>
                              </p:par>
                            </p:childTnLst>
                          </p:cTn>
                        </p:par>
                        <p:par>
                          <p:cTn id="24" fill="hold" nodeType="afterGroup">
                            <p:stCondLst>
                              <p:cond delay="54500"/>
                            </p:stCondLst>
                            <p:childTnLst>
                              <p:par>
                                <p:cTn id="25" presetID="22" presetClass="entr" presetSubtype="8" fill="hold" grpId="0" nodeType="afterEffect">
                                  <p:stCondLst>
                                    <p:cond delay="4000"/>
                                  </p:stCondLst>
                                  <p:childTnLst>
                                    <p:set>
                                      <p:cBhvr>
                                        <p:cTn id="26" dur="1" fill="hold">
                                          <p:stCondLst>
                                            <p:cond delay="0"/>
                                          </p:stCondLst>
                                        </p:cTn>
                                        <p:tgtEl>
                                          <p:spTgt spid="52248">
                                            <p:txEl>
                                              <p:pRg st="6" end="6"/>
                                            </p:txEl>
                                          </p:spTgt>
                                        </p:tgtEl>
                                        <p:attrNameLst>
                                          <p:attrName>style.visibility</p:attrName>
                                        </p:attrNameLst>
                                      </p:cBhvr>
                                      <p:to>
                                        <p:strVal val="visible"/>
                                      </p:to>
                                    </p:set>
                                    <p:animEffect transition="in" filter="wipe(left)">
                                      <p:cBhvr>
                                        <p:cTn id="27" dur="500"/>
                                        <p:tgtEl>
                                          <p:spTgt spid="5224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48" grpId="0" build="p" bldLvl="2" autoUpdateAnimBg="0" advAuto="4000"/>
    </p:bld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58371" name="Rectangle 3"/>
          <p:cNvSpPr>
            <a:spLocks noGrp="1" noChangeArrowheads="1"/>
          </p:cNvSpPr>
          <p:nvPr>
            <p:ph idx="1"/>
          </p:nvPr>
        </p:nvSpPr>
        <p:spPr>
          <a:xfrm>
            <a:off x="304800" y="1090613"/>
            <a:ext cx="8585200" cy="738187"/>
          </a:xfrm>
        </p:spPr>
        <p:txBody>
          <a:bodyPr/>
          <a:lstStyle/>
          <a:p>
            <a:r>
              <a:rPr lang="en-US" dirty="0">
                <a:solidFill>
                  <a:schemeClr val="hlink"/>
                </a:solidFill>
              </a:rPr>
              <a:t>Surge protectors</a:t>
            </a:r>
            <a:endParaRPr lang="en-US" dirty="0">
              <a:latin typeface="Arial Unicode MS" panose="020B0604020202020204" pitchFamily="34" charset="-128"/>
            </a:endParaRPr>
          </a:p>
        </p:txBody>
      </p:sp>
      <p:sp>
        <p:nvSpPr>
          <p:cNvPr id="58392" name="Rectangle 24"/>
          <p:cNvSpPr>
            <a:spLocks noChangeArrowheads="1"/>
          </p:cNvSpPr>
          <p:nvPr/>
        </p:nvSpPr>
        <p:spPr bwMode="auto">
          <a:xfrm>
            <a:off x="304800" y="1524000"/>
            <a:ext cx="5562600" cy="106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Protect computers and equipment from electrical power disturbances</a:t>
            </a:r>
          </a:p>
        </p:txBody>
      </p:sp>
      <p:pic>
        <p:nvPicPr>
          <p:cNvPr id="58393" name="Picture 25" descr="Fig11-00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75" y="1092200"/>
            <a:ext cx="2727325" cy="3276600"/>
          </a:xfrm>
          <a:prstGeom prst="rect">
            <a:avLst/>
          </a:prstGeom>
          <a:noFill/>
          <a:extLst>
            <a:ext uri="{909E8E84-426E-40DD-AFC4-6F175D3DCCD1}">
              <a14:hiddenFill xmlns:a14="http://schemas.microsoft.com/office/drawing/2010/main">
                <a:solidFill>
                  <a:srgbClr val="FFFFFF"/>
                </a:solidFill>
              </a14:hiddenFill>
            </a:ext>
          </a:extLst>
        </p:spPr>
      </p:pic>
      <p:pic>
        <p:nvPicPr>
          <p:cNvPr id="58394" name="Picture 26" descr="Fig11-00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00" y="4000500"/>
            <a:ext cx="3505200" cy="2617788"/>
          </a:xfrm>
          <a:prstGeom prst="rect">
            <a:avLst/>
          </a:prstGeom>
          <a:noFill/>
          <a:extLst>
            <a:ext uri="{909E8E84-426E-40DD-AFC4-6F175D3DCCD1}">
              <a14:hiddenFill xmlns:a14="http://schemas.microsoft.com/office/drawing/2010/main">
                <a:solidFill>
                  <a:srgbClr val="FFFFFF"/>
                </a:solidFill>
              </a14:hiddenFill>
            </a:ext>
          </a:extLst>
        </p:spPr>
      </p:pic>
      <p:sp>
        <p:nvSpPr>
          <p:cNvPr id="58395" name="Rectangle 27"/>
          <p:cNvSpPr>
            <a:spLocks noChangeArrowheads="1"/>
          </p:cNvSpPr>
          <p:nvPr/>
        </p:nvSpPr>
        <p:spPr bwMode="auto">
          <a:xfrm>
            <a:off x="304800" y="2667000"/>
            <a:ext cx="5638800" cy="2490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chemeClr val="hlink"/>
                </a:solidFill>
              </a:rPr>
              <a:t>Uninterruptible power supply (UPS)</a:t>
            </a:r>
            <a:r>
              <a:rPr kumimoji="1" lang="en-US" sz="2600" b="1" dirty="0">
                <a:solidFill>
                  <a:srgbClr val="000000"/>
                </a:solidFill>
              </a:rPr>
              <a:t> is surge protector that provides power during power loss</a:t>
            </a:r>
          </a:p>
        </p:txBody>
      </p:sp>
    </p:spTree>
    <p:extLst>
      <p:ext uri="{BB962C8B-B14F-4D97-AF65-F5344CB8AC3E}">
        <p14:creationId xmlns:p14="http://schemas.microsoft.com/office/powerpoint/2010/main" val="40202281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58371">
                                            <p:txEl>
                                              <p:pRg st="0" end="0"/>
                                            </p:txEl>
                                          </p:spTgt>
                                        </p:tgtEl>
                                        <p:attrNameLst>
                                          <p:attrName>style.visibility</p:attrName>
                                        </p:attrNameLst>
                                      </p:cBhvr>
                                      <p:to>
                                        <p:strVal val="visible"/>
                                      </p:to>
                                    </p:set>
                                    <p:animEffect transition="in" filter="wipe(left)">
                                      <p:cBhvr>
                                        <p:cTn id="7" dur="500"/>
                                        <p:tgtEl>
                                          <p:spTgt spid="58371">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4000"/>
                                  </p:stCondLst>
                                  <p:childTnLst>
                                    <p:set>
                                      <p:cBhvr>
                                        <p:cTn id="10" dur="1" fill="hold">
                                          <p:stCondLst>
                                            <p:cond delay="0"/>
                                          </p:stCondLst>
                                        </p:cTn>
                                        <p:tgtEl>
                                          <p:spTgt spid="58392">
                                            <p:txEl>
                                              <p:pRg st="0" end="0"/>
                                            </p:txEl>
                                          </p:spTgt>
                                        </p:tgtEl>
                                        <p:attrNameLst>
                                          <p:attrName>style.visibility</p:attrName>
                                        </p:attrNameLst>
                                      </p:cBhvr>
                                      <p:to>
                                        <p:strVal val="visible"/>
                                      </p:to>
                                    </p:set>
                                    <p:animEffect transition="in" filter="wipe(left)">
                                      <p:cBhvr>
                                        <p:cTn id="11" dur="500"/>
                                        <p:tgtEl>
                                          <p:spTgt spid="58392">
                                            <p:txEl>
                                              <p:pRg st="0" end="0"/>
                                            </p:txEl>
                                          </p:spTgt>
                                        </p:tgtEl>
                                      </p:cBhvr>
                                    </p:animEffect>
                                  </p:childTnLst>
                                </p:cTn>
                              </p:par>
                            </p:childTnLst>
                          </p:cTn>
                        </p:par>
                        <p:par>
                          <p:cTn id="12" fill="hold" nodeType="afterGroup">
                            <p:stCondLst>
                              <p:cond delay="6000"/>
                            </p:stCondLst>
                            <p:childTnLst>
                              <p:par>
                                <p:cTn id="13" presetID="23" presetClass="entr" presetSubtype="272" fill="hold" nodeType="afterEffect">
                                  <p:stCondLst>
                                    <p:cond delay="2000"/>
                                  </p:stCondLst>
                                  <p:childTnLst>
                                    <p:set>
                                      <p:cBhvr>
                                        <p:cTn id="14" dur="1" fill="hold">
                                          <p:stCondLst>
                                            <p:cond delay="0"/>
                                          </p:stCondLst>
                                        </p:cTn>
                                        <p:tgtEl>
                                          <p:spTgt spid="58393"/>
                                        </p:tgtEl>
                                        <p:attrNameLst>
                                          <p:attrName>style.visibility</p:attrName>
                                        </p:attrNameLst>
                                      </p:cBhvr>
                                      <p:to>
                                        <p:strVal val="visible"/>
                                      </p:to>
                                    </p:set>
                                    <p:anim calcmode="lin" valueType="num">
                                      <p:cBhvr>
                                        <p:cTn id="15" dur="500" fill="hold"/>
                                        <p:tgtEl>
                                          <p:spTgt spid="58393"/>
                                        </p:tgtEl>
                                        <p:attrNameLst>
                                          <p:attrName>ppt_w</p:attrName>
                                        </p:attrNameLst>
                                      </p:cBhvr>
                                      <p:tavLst>
                                        <p:tav tm="0">
                                          <p:val>
                                            <p:strVal val="2/3*#ppt_w"/>
                                          </p:val>
                                        </p:tav>
                                        <p:tav tm="100000">
                                          <p:val>
                                            <p:strVal val="#ppt_w"/>
                                          </p:val>
                                        </p:tav>
                                      </p:tavLst>
                                    </p:anim>
                                    <p:anim calcmode="lin" valueType="num">
                                      <p:cBhvr>
                                        <p:cTn id="16" dur="500" fill="hold"/>
                                        <p:tgtEl>
                                          <p:spTgt spid="58393"/>
                                        </p:tgtEl>
                                        <p:attrNameLst>
                                          <p:attrName>ppt_h</p:attrName>
                                        </p:attrNameLst>
                                      </p:cBhvr>
                                      <p:tavLst>
                                        <p:tav tm="0">
                                          <p:val>
                                            <p:strVal val="2/3*#ppt_h"/>
                                          </p:val>
                                        </p:tav>
                                        <p:tav tm="100000">
                                          <p:val>
                                            <p:strVal val="#ppt_h"/>
                                          </p:val>
                                        </p:tav>
                                      </p:tavLst>
                                    </p:anim>
                                  </p:childTnLst>
                                </p:cTn>
                              </p:par>
                            </p:childTnLst>
                          </p:cTn>
                        </p:par>
                        <p:par>
                          <p:cTn id="17" fill="hold" nodeType="afterGroup">
                            <p:stCondLst>
                              <p:cond delay="8500"/>
                            </p:stCondLst>
                            <p:childTnLst>
                              <p:par>
                                <p:cTn id="18" presetID="22" presetClass="entr" presetSubtype="8" fill="hold" grpId="0" nodeType="afterEffect">
                                  <p:stCondLst>
                                    <p:cond delay="4000"/>
                                  </p:stCondLst>
                                  <p:childTnLst>
                                    <p:set>
                                      <p:cBhvr>
                                        <p:cTn id="19" dur="1" fill="hold">
                                          <p:stCondLst>
                                            <p:cond delay="0"/>
                                          </p:stCondLst>
                                        </p:cTn>
                                        <p:tgtEl>
                                          <p:spTgt spid="58395">
                                            <p:txEl>
                                              <p:pRg st="0" end="0"/>
                                            </p:txEl>
                                          </p:spTgt>
                                        </p:tgtEl>
                                        <p:attrNameLst>
                                          <p:attrName>style.visibility</p:attrName>
                                        </p:attrNameLst>
                                      </p:cBhvr>
                                      <p:to>
                                        <p:strVal val="visible"/>
                                      </p:to>
                                    </p:set>
                                    <p:animEffect transition="in" filter="wipe(left)">
                                      <p:cBhvr>
                                        <p:cTn id="20" dur="500"/>
                                        <p:tgtEl>
                                          <p:spTgt spid="58395">
                                            <p:txEl>
                                              <p:pRg st="0" end="0"/>
                                            </p:txEl>
                                          </p:spTgt>
                                        </p:tgtEl>
                                      </p:cBhvr>
                                    </p:animEffect>
                                  </p:childTnLst>
                                </p:cTn>
                              </p:par>
                            </p:childTnLst>
                          </p:cTn>
                        </p:par>
                        <p:par>
                          <p:cTn id="21" fill="hold" nodeType="afterGroup">
                            <p:stCondLst>
                              <p:cond delay="13000"/>
                            </p:stCondLst>
                            <p:childTnLst>
                              <p:par>
                                <p:cTn id="22" presetID="23" presetClass="entr" presetSubtype="272" fill="hold" nodeType="afterEffect">
                                  <p:stCondLst>
                                    <p:cond delay="2000"/>
                                  </p:stCondLst>
                                  <p:childTnLst>
                                    <p:set>
                                      <p:cBhvr>
                                        <p:cTn id="23" dur="1" fill="hold">
                                          <p:stCondLst>
                                            <p:cond delay="0"/>
                                          </p:stCondLst>
                                        </p:cTn>
                                        <p:tgtEl>
                                          <p:spTgt spid="58394"/>
                                        </p:tgtEl>
                                        <p:attrNameLst>
                                          <p:attrName>style.visibility</p:attrName>
                                        </p:attrNameLst>
                                      </p:cBhvr>
                                      <p:to>
                                        <p:strVal val="visible"/>
                                      </p:to>
                                    </p:set>
                                    <p:anim calcmode="lin" valueType="num">
                                      <p:cBhvr>
                                        <p:cTn id="24" dur="500" fill="hold"/>
                                        <p:tgtEl>
                                          <p:spTgt spid="58394"/>
                                        </p:tgtEl>
                                        <p:attrNameLst>
                                          <p:attrName>ppt_w</p:attrName>
                                        </p:attrNameLst>
                                      </p:cBhvr>
                                      <p:tavLst>
                                        <p:tav tm="0">
                                          <p:val>
                                            <p:strVal val="2/3*#ppt_w"/>
                                          </p:val>
                                        </p:tav>
                                        <p:tav tm="100000">
                                          <p:val>
                                            <p:strVal val="#ppt_w"/>
                                          </p:val>
                                        </p:tav>
                                      </p:tavLst>
                                    </p:anim>
                                    <p:anim calcmode="lin" valueType="num">
                                      <p:cBhvr>
                                        <p:cTn id="25" dur="500" fill="hold"/>
                                        <p:tgtEl>
                                          <p:spTgt spid="58394"/>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71" grpId="0" build="p" bldLvl="5" autoUpdateAnimBg="0" advAuto="1000"/>
      <p:bldP spid="58392" grpId="0" build="p" bldLvl="2" autoUpdateAnimBg="0" advAuto="4000"/>
      <p:bldP spid="58395" grpId="0" build="p" bldLvl="2" autoUpdateAnimBg="0" advAuto="4000"/>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60419" name="Rectangle 3"/>
          <p:cNvSpPr>
            <a:spLocks noGrp="1" noChangeArrowheads="1"/>
          </p:cNvSpPr>
          <p:nvPr>
            <p:ph idx="1"/>
          </p:nvPr>
        </p:nvSpPr>
        <p:spPr>
          <a:xfrm>
            <a:off x="304800" y="1090613"/>
            <a:ext cx="8585200" cy="738187"/>
          </a:xfrm>
        </p:spPr>
        <p:txBody>
          <a:bodyPr/>
          <a:lstStyle/>
          <a:p>
            <a:r>
              <a:rPr lang="en-US" dirty="0"/>
              <a:t>Backups -  the ultimate safeguard</a:t>
            </a:r>
            <a:endParaRPr lang="en-US" sz="1800" b="0" dirty="0"/>
          </a:p>
        </p:txBody>
      </p:sp>
      <p:sp>
        <p:nvSpPr>
          <p:cNvPr id="60424" name="AutoShape 8"/>
          <p:cNvSpPr>
            <a:spLocks noChangeArrowheads="1"/>
          </p:cNvSpPr>
          <p:nvPr/>
        </p:nvSpPr>
        <p:spPr bwMode="auto">
          <a:xfrm>
            <a:off x="990600" y="1905000"/>
            <a:ext cx="7239000" cy="838200"/>
          </a:xfrm>
          <a:prstGeom prst="bevel">
            <a:avLst>
              <a:gd name="adj" fmla="val 5722"/>
            </a:avLst>
          </a:prstGeom>
          <a:solidFill>
            <a:srgbClr val="66FFFF"/>
          </a:solidFill>
          <a:ln>
            <a:noFill/>
          </a:ln>
          <a:effectLst/>
        </p:spPr>
        <p:txBody>
          <a:bodyPr tIns="137160" anchorCtr="1"/>
          <a:lstStyle/>
          <a:p>
            <a:pPr algn="ctr">
              <a:spcBef>
                <a:spcPct val="5000"/>
              </a:spcBef>
              <a:buClr>
                <a:srgbClr val="D94439"/>
              </a:buClr>
              <a:buSzPct val="75000"/>
              <a:buFont typeface="Wingdings" panose="05000000000000000000" pitchFamily="2" charset="2"/>
              <a:buNone/>
            </a:pPr>
            <a:r>
              <a:rPr kumimoji="1" lang="en-US" sz="2000" dirty="0">
                <a:solidFill>
                  <a:srgbClr val="000000"/>
                </a:solidFill>
                <a:latin typeface="Times New Roman" panose="02020603050405020304" pitchFamily="18" charset="0"/>
              </a:rPr>
              <a:t>A backup is a duplicate of file, program, or disk</a:t>
            </a:r>
          </a:p>
        </p:txBody>
      </p:sp>
      <p:sp>
        <p:nvSpPr>
          <p:cNvPr id="60426" name="AutoShape 10"/>
          <p:cNvSpPr>
            <a:spLocks noChangeArrowheads="1"/>
          </p:cNvSpPr>
          <p:nvPr/>
        </p:nvSpPr>
        <p:spPr bwMode="auto">
          <a:xfrm>
            <a:off x="990600" y="2514600"/>
            <a:ext cx="2190750" cy="1835150"/>
          </a:xfrm>
          <a:prstGeom prst="roundRect">
            <a:avLst>
              <a:gd name="adj" fmla="val 16667"/>
            </a:avLst>
          </a:prstGeom>
          <a:solidFill>
            <a:srgbClr val="993366"/>
          </a:solidFill>
          <a:ln>
            <a:noFill/>
          </a:ln>
          <a:effectLst>
            <a:outerShdw dist="107763" dir="2700000" algn="ctr" rotWithShape="0">
              <a:schemeClr val="bg2"/>
            </a:outerShdw>
          </a:effectLst>
          <a:extLst>
            <a:ext uri="{91240B29-F687-4F45-9708-019B960494DF}">
              <a14:hiddenLine xmlns:a14="http://schemas.microsoft.com/office/drawing/2010/main" w="9525">
                <a:solidFill>
                  <a:schemeClr val="tx1"/>
                </a:solidFill>
                <a:round/>
                <a:headEnd/>
                <a:tailEnd/>
              </a14:hiddenLine>
            </a:ext>
          </a:extLst>
        </p:spPr>
        <p:txBody>
          <a:bodyPr anchor="ctr"/>
          <a:lstStyle/>
          <a:p>
            <a:pPr algn="ctr"/>
            <a:r>
              <a:rPr kumimoji="1" lang="en-US" sz="1800" dirty="0">
                <a:solidFill>
                  <a:srgbClr val="FFFFCC"/>
                </a:solidFill>
                <a:effectLst>
                  <a:outerShdw blurRad="38100" dist="38100" dir="2700000" algn="tl">
                    <a:srgbClr val="000000"/>
                  </a:outerShdw>
                </a:effectLst>
                <a:latin typeface="Times New Roman" panose="02020603050405020304" pitchFamily="18" charset="0"/>
              </a:rPr>
              <a:t>Full backup</a:t>
            </a:r>
            <a:br>
              <a:rPr kumimoji="1" lang="en-US" sz="1800" dirty="0">
                <a:solidFill>
                  <a:srgbClr val="000000"/>
                </a:solidFill>
                <a:effectLst>
                  <a:outerShdw blurRad="38100" dist="38100" dir="2700000" algn="tl">
                    <a:srgbClr val="FFFFFF"/>
                  </a:outerShdw>
                </a:effectLst>
                <a:latin typeface="Times New Roman" panose="02020603050405020304" pitchFamily="18" charset="0"/>
              </a:rPr>
            </a:br>
            <a:r>
              <a:rPr kumimoji="1" lang="en-US" sz="1800" dirty="0">
                <a:latin typeface="Times New Roman" panose="02020603050405020304" pitchFamily="18" charset="0"/>
              </a:rPr>
              <a:t>all files in computer</a:t>
            </a:r>
          </a:p>
        </p:txBody>
      </p:sp>
      <p:sp>
        <p:nvSpPr>
          <p:cNvPr id="60429" name="AutoShape 13"/>
          <p:cNvSpPr>
            <a:spLocks noChangeArrowheads="1"/>
          </p:cNvSpPr>
          <p:nvPr/>
        </p:nvSpPr>
        <p:spPr bwMode="auto">
          <a:xfrm>
            <a:off x="3400425" y="2514600"/>
            <a:ext cx="2190750" cy="1835150"/>
          </a:xfrm>
          <a:prstGeom prst="roundRect">
            <a:avLst>
              <a:gd name="adj" fmla="val 16667"/>
            </a:avLst>
          </a:prstGeom>
          <a:solidFill>
            <a:srgbClr val="008080"/>
          </a:solidFill>
          <a:ln>
            <a:noFill/>
          </a:ln>
          <a:effectLst>
            <a:outerShdw dist="107763" dir="2700000" algn="ctr" rotWithShape="0">
              <a:schemeClr val="bg2"/>
            </a:outerShdw>
          </a:effectLst>
          <a:extLst>
            <a:ext uri="{91240B29-F687-4F45-9708-019B960494DF}">
              <a14:hiddenLine xmlns:a14="http://schemas.microsoft.com/office/drawing/2010/main" w="9525">
                <a:solidFill>
                  <a:schemeClr val="tx1"/>
                </a:solidFill>
                <a:round/>
                <a:headEnd/>
                <a:tailEnd/>
              </a14:hiddenLine>
            </a:ext>
          </a:extLst>
        </p:spPr>
        <p:txBody>
          <a:bodyPr anchor="ctr"/>
          <a:lstStyle/>
          <a:p>
            <a:pPr algn="ctr"/>
            <a:r>
              <a:rPr kumimoji="1" lang="en-US" sz="1800" dirty="0">
                <a:solidFill>
                  <a:srgbClr val="FFFFCC"/>
                </a:solidFill>
                <a:effectLst>
                  <a:outerShdw blurRad="38100" dist="38100" dir="2700000" algn="tl">
                    <a:srgbClr val="000000"/>
                  </a:outerShdw>
                </a:effectLst>
                <a:latin typeface="Times New Roman" panose="02020603050405020304" pitchFamily="18" charset="0"/>
              </a:rPr>
              <a:t>Selective backup</a:t>
            </a:r>
            <a:br>
              <a:rPr kumimoji="1" lang="en-US" sz="1800" dirty="0">
                <a:solidFill>
                  <a:srgbClr val="000000"/>
                </a:solidFill>
                <a:effectLst>
                  <a:outerShdw blurRad="38100" dist="38100" dir="2700000" algn="tl">
                    <a:srgbClr val="FFFFFF"/>
                  </a:outerShdw>
                </a:effectLst>
                <a:latin typeface="Times New Roman" panose="02020603050405020304" pitchFamily="18" charset="0"/>
              </a:rPr>
            </a:br>
            <a:r>
              <a:rPr kumimoji="1" lang="en-US" sz="1800" dirty="0">
                <a:latin typeface="Times New Roman" panose="02020603050405020304" pitchFamily="18" charset="0"/>
              </a:rPr>
              <a:t>select which files </a:t>
            </a:r>
            <a:br>
              <a:rPr kumimoji="1" lang="en-US" sz="1800" dirty="0">
                <a:latin typeface="Times New Roman" panose="02020603050405020304" pitchFamily="18" charset="0"/>
              </a:rPr>
            </a:br>
            <a:r>
              <a:rPr kumimoji="1" lang="en-US" sz="1800" dirty="0">
                <a:latin typeface="Times New Roman" panose="02020603050405020304" pitchFamily="18" charset="0"/>
              </a:rPr>
              <a:t>to back up</a:t>
            </a:r>
          </a:p>
        </p:txBody>
      </p:sp>
      <p:sp>
        <p:nvSpPr>
          <p:cNvPr id="60430" name="AutoShape 14"/>
          <p:cNvSpPr>
            <a:spLocks noChangeArrowheads="1"/>
          </p:cNvSpPr>
          <p:nvPr/>
        </p:nvSpPr>
        <p:spPr bwMode="auto">
          <a:xfrm>
            <a:off x="5867400" y="2514600"/>
            <a:ext cx="2286000" cy="1835150"/>
          </a:xfrm>
          <a:prstGeom prst="roundRect">
            <a:avLst>
              <a:gd name="adj" fmla="val 16667"/>
            </a:avLst>
          </a:prstGeom>
          <a:solidFill>
            <a:srgbClr val="D94439"/>
          </a:solidFill>
          <a:ln>
            <a:noFill/>
          </a:ln>
          <a:effectLst>
            <a:outerShdw dist="107763" dir="2700000" algn="ctr" rotWithShape="0">
              <a:schemeClr val="bg2"/>
            </a:outerShdw>
          </a:effectLst>
          <a:extLst>
            <a:ext uri="{91240B29-F687-4F45-9708-019B960494DF}">
              <a14:hiddenLine xmlns:a14="http://schemas.microsoft.com/office/drawing/2010/main" w="9525">
                <a:solidFill>
                  <a:schemeClr val="tx1"/>
                </a:solidFill>
                <a:round/>
                <a:headEnd/>
                <a:tailEnd/>
              </a14:hiddenLine>
            </a:ext>
          </a:extLst>
        </p:spPr>
        <p:txBody>
          <a:bodyPr anchor="ctr"/>
          <a:lstStyle/>
          <a:p>
            <a:pPr algn="ctr"/>
            <a:r>
              <a:rPr kumimoji="1" lang="en-US" sz="1800" dirty="0">
                <a:solidFill>
                  <a:srgbClr val="FFFFCC"/>
                </a:solidFill>
                <a:effectLst>
                  <a:outerShdw blurRad="38100" dist="38100" dir="2700000" algn="tl">
                    <a:srgbClr val="000000"/>
                  </a:outerShdw>
                </a:effectLst>
                <a:latin typeface="Times New Roman" panose="02020603050405020304" pitchFamily="18" charset="0"/>
              </a:rPr>
              <a:t>Three-generation backup</a:t>
            </a:r>
            <a:br>
              <a:rPr kumimoji="1" lang="en-US" sz="1800" dirty="0">
                <a:solidFill>
                  <a:srgbClr val="000000"/>
                </a:solidFill>
                <a:effectLst>
                  <a:outerShdw blurRad="38100" dist="38100" dir="2700000" algn="tl">
                    <a:srgbClr val="FFFFFF"/>
                  </a:outerShdw>
                </a:effectLst>
                <a:latin typeface="Times New Roman" panose="02020603050405020304" pitchFamily="18" charset="0"/>
              </a:rPr>
            </a:br>
            <a:r>
              <a:rPr kumimoji="1" lang="en-US" sz="1800" dirty="0">
                <a:latin typeface="Times New Roman" panose="02020603050405020304" pitchFamily="18" charset="0"/>
              </a:rPr>
              <a:t>preserves </a:t>
            </a:r>
            <a:br>
              <a:rPr kumimoji="1" lang="en-US" sz="1800" dirty="0">
                <a:latin typeface="Times New Roman" panose="02020603050405020304" pitchFamily="18" charset="0"/>
              </a:rPr>
            </a:br>
            <a:r>
              <a:rPr kumimoji="1" lang="en-US" sz="1800" dirty="0">
                <a:latin typeface="Times New Roman" panose="02020603050405020304" pitchFamily="18" charset="0"/>
              </a:rPr>
              <a:t>three copies of important files</a:t>
            </a:r>
          </a:p>
        </p:txBody>
      </p:sp>
      <p:sp>
        <p:nvSpPr>
          <p:cNvPr id="60431" name="AutoShape 15"/>
          <p:cNvSpPr>
            <a:spLocks noChangeArrowheads="1"/>
          </p:cNvSpPr>
          <p:nvPr/>
        </p:nvSpPr>
        <p:spPr bwMode="auto">
          <a:xfrm>
            <a:off x="990600" y="4800600"/>
            <a:ext cx="7239000" cy="838200"/>
          </a:xfrm>
          <a:prstGeom prst="bevel">
            <a:avLst>
              <a:gd name="adj" fmla="val 5722"/>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anchorCtr="1"/>
          <a:lstStyle/>
          <a:p>
            <a:pPr algn="ctr">
              <a:spcBef>
                <a:spcPct val="20000"/>
              </a:spcBef>
              <a:buClr>
                <a:schemeClr val="accent1"/>
              </a:buClr>
              <a:buSzPct val="80000"/>
              <a:buFont typeface="Monotype Sorts" pitchFamily="2" charset="2"/>
              <a:buNone/>
            </a:pPr>
            <a:r>
              <a:rPr kumimoji="1" lang="en-US" sz="2000" dirty="0">
                <a:solidFill>
                  <a:srgbClr val="000000"/>
                </a:solidFill>
                <a:latin typeface="Times New Roman" panose="02020603050405020304" pitchFamily="18" charset="0"/>
              </a:rPr>
              <a:t>In case of system failure or corrupted files, </a:t>
            </a:r>
            <a:br>
              <a:rPr kumimoji="1" lang="en-US" sz="2000" dirty="0">
                <a:solidFill>
                  <a:srgbClr val="000000"/>
                </a:solidFill>
                <a:latin typeface="Times New Roman" panose="02020603050405020304" pitchFamily="18" charset="0"/>
              </a:rPr>
            </a:br>
            <a:r>
              <a:rPr kumimoji="1" lang="en-US" sz="2000" dirty="0">
                <a:solidFill>
                  <a:srgbClr val="FFFFCC"/>
                </a:solidFill>
                <a:latin typeface="Times New Roman" panose="02020603050405020304" pitchFamily="18" charset="0"/>
              </a:rPr>
              <a:t>restore</a:t>
            </a:r>
            <a:r>
              <a:rPr kumimoji="1" lang="en-US" sz="2000" dirty="0">
                <a:solidFill>
                  <a:srgbClr val="000000"/>
                </a:solidFill>
                <a:latin typeface="Times New Roman" panose="02020603050405020304" pitchFamily="18" charset="0"/>
              </a:rPr>
              <a:t> files by copying to original location</a:t>
            </a:r>
          </a:p>
        </p:txBody>
      </p:sp>
    </p:spTree>
    <p:extLst>
      <p:ext uri="{BB962C8B-B14F-4D97-AF65-F5344CB8AC3E}">
        <p14:creationId xmlns:p14="http://schemas.microsoft.com/office/powerpoint/2010/main" val="9509153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60419">
                                            <p:txEl>
                                              <p:pRg st="0" end="0"/>
                                            </p:txEl>
                                          </p:spTgt>
                                        </p:tgtEl>
                                        <p:attrNameLst>
                                          <p:attrName>style.visibility</p:attrName>
                                        </p:attrNameLst>
                                      </p:cBhvr>
                                      <p:to>
                                        <p:strVal val="visible"/>
                                      </p:to>
                                    </p:set>
                                    <p:animEffect transition="in" filter="wipe(left)">
                                      <p:cBhvr>
                                        <p:cTn id="7" dur="500"/>
                                        <p:tgtEl>
                                          <p:spTgt spid="60419">
                                            <p:txEl>
                                              <p:pRg st="0" end="0"/>
                                            </p:txEl>
                                          </p:spTgt>
                                        </p:tgtEl>
                                      </p:cBhvr>
                                    </p:animEffect>
                                  </p:childTnLst>
                                </p:cTn>
                              </p:par>
                            </p:childTnLst>
                          </p:cTn>
                        </p:par>
                        <p:par>
                          <p:cTn id="8" fill="hold" nodeType="afterGroup">
                            <p:stCondLst>
                              <p:cond delay="1500"/>
                            </p:stCondLst>
                            <p:childTnLst>
                              <p:par>
                                <p:cTn id="9" presetID="23" presetClass="entr" presetSubtype="272" fill="hold" grpId="0" nodeType="afterEffect">
                                  <p:stCondLst>
                                    <p:cond delay="2000"/>
                                  </p:stCondLst>
                                  <p:childTnLst>
                                    <p:set>
                                      <p:cBhvr>
                                        <p:cTn id="10" dur="1" fill="hold">
                                          <p:stCondLst>
                                            <p:cond delay="0"/>
                                          </p:stCondLst>
                                        </p:cTn>
                                        <p:tgtEl>
                                          <p:spTgt spid="60424"/>
                                        </p:tgtEl>
                                        <p:attrNameLst>
                                          <p:attrName>style.visibility</p:attrName>
                                        </p:attrNameLst>
                                      </p:cBhvr>
                                      <p:to>
                                        <p:strVal val="visible"/>
                                      </p:to>
                                    </p:set>
                                    <p:anim calcmode="lin" valueType="num">
                                      <p:cBhvr>
                                        <p:cTn id="11" dur="500" fill="hold"/>
                                        <p:tgtEl>
                                          <p:spTgt spid="60424"/>
                                        </p:tgtEl>
                                        <p:attrNameLst>
                                          <p:attrName>ppt_w</p:attrName>
                                        </p:attrNameLst>
                                      </p:cBhvr>
                                      <p:tavLst>
                                        <p:tav tm="0">
                                          <p:val>
                                            <p:strVal val="2/3*#ppt_w"/>
                                          </p:val>
                                        </p:tav>
                                        <p:tav tm="100000">
                                          <p:val>
                                            <p:strVal val="#ppt_w"/>
                                          </p:val>
                                        </p:tav>
                                      </p:tavLst>
                                    </p:anim>
                                    <p:anim calcmode="lin" valueType="num">
                                      <p:cBhvr>
                                        <p:cTn id="12" dur="500" fill="hold"/>
                                        <p:tgtEl>
                                          <p:spTgt spid="60424"/>
                                        </p:tgtEl>
                                        <p:attrNameLst>
                                          <p:attrName>ppt_h</p:attrName>
                                        </p:attrNameLst>
                                      </p:cBhvr>
                                      <p:tavLst>
                                        <p:tav tm="0">
                                          <p:val>
                                            <p:strVal val="2/3*#ppt_h"/>
                                          </p:val>
                                        </p:tav>
                                        <p:tav tm="100000">
                                          <p:val>
                                            <p:strVal val="#ppt_h"/>
                                          </p:val>
                                        </p:tav>
                                      </p:tavLst>
                                    </p:anim>
                                  </p:childTnLst>
                                </p:cTn>
                              </p:par>
                            </p:childTnLst>
                          </p:cTn>
                        </p:par>
                        <p:par>
                          <p:cTn id="13" fill="hold" nodeType="afterGroup">
                            <p:stCondLst>
                              <p:cond delay="4000"/>
                            </p:stCondLst>
                            <p:childTnLst>
                              <p:par>
                                <p:cTn id="14" presetID="22" presetClass="entr" presetSubtype="1" fill="hold" grpId="0" nodeType="afterEffect">
                                  <p:stCondLst>
                                    <p:cond delay="2000"/>
                                  </p:stCondLst>
                                  <p:childTnLst>
                                    <p:set>
                                      <p:cBhvr>
                                        <p:cTn id="15" dur="1" fill="hold">
                                          <p:stCondLst>
                                            <p:cond delay="0"/>
                                          </p:stCondLst>
                                        </p:cTn>
                                        <p:tgtEl>
                                          <p:spTgt spid="60426"/>
                                        </p:tgtEl>
                                        <p:attrNameLst>
                                          <p:attrName>style.visibility</p:attrName>
                                        </p:attrNameLst>
                                      </p:cBhvr>
                                      <p:to>
                                        <p:strVal val="visible"/>
                                      </p:to>
                                    </p:set>
                                    <p:animEffect transition="in" filter="wipe(up)">
                                      <p:cBhvr>
                                        <p:cTn id="16" dur="500"/>
                                        <p:tgtEl>
                                          <p:spTgt spid="60426"/>
                                        </p:tgtEl>
                                      </p:cBhvr>
                                    </p:animEffect>
                                  </p:childTnLst>
                                </p:cTn>
                              </p:par>
                            </p:childTnLst>
                          </p:cTn>
                        </p:par>
                        <p:par>
                          <p:cTn id="17" fill="hold" nodeType="afterGroup">
                            <p:stCondLst>
                              <p:cond delay="6500"/>
                            </p:stCondLst>
                            <p:childTnLst>
                              <p:par>
                                <p:cTn id="18" presetID="22" presetClass="entr" presetSubtype="1" fill="hold" grpId="0" nodeType="afterEffect">
                                  <p:stCondLst>
                                    <p:cond delay="3000"/>
                                  </p:stCondLst>
                                  <p:childTnLst>
                                    <p:set>
                                      <p:cBhvr>
                                        <p:cTn id="19" dur="1" fill="hold">
                                          <p:stCondLst>
                                            <p:cond delay="0"/>
                                          </p:stCondLst>
                                        </p:cTn>
                                        <p:tgtEl>
                                          <p:spTgt spid="60429"/>
                                        </p:tgtEl>
                                        <p:attrNameLst>
                                          <p:attrName>style.visibility</p:attrName>
                                        </p:attrNameLst>
                                      </p:cBhvr>
                                      <p:to>
                                        <p:strVal val="visible"/>
                                      </p:to>
                                    </p:set>
                                    <p:animEffect transition="in" filter="wipe(up)">
                                      <p:cBhvr>
                                        <p:cTn id="20" dur="500"/>
                                        <p:tgtEl>
                                          <p:spTgt spid="60429"/>
                                        </p:tgtEl>
                                      </p:cBhvr>
                                    </p:animEffect>
                                  </p:childTnLst>
                                </p:cTn>
                              </p:par>
                            </p:childTnLst>
                          </p:cTn>
                        </p:par>
                        <p:par>
                          <p:cTn id="21" fill="hold" nodeType="afterGroup">
                            <p:stCondLst>
                              <p:cond delay="10000"/>
                            </p:stCondLst>
                            <p:childTnLst>
                              <p:par>
                                <p:cTn id="22" presetID="22" presetClass="entr" presetSubtype="1" fill="hold" grpId="0" nodeType="afterEffect">
                                  <p:stCondLst>
                                    <p:cond delay="3000"/>
                                  </p:stCondLst>
                                  <p:childTnLst>
                                    <p:set>
                                      <p:cBhvr>
                                        <p:cTn id="23" dur="1" fill="hold">
                                          <p:stCondLst>
                                            <p:cond delay="0"/>
                                          </p:stCondLst>
                                        </p:cTn>
                                        <p:tgtEl>
                                          <p:spTgt spid="60430"/>
                                        </p:tgtEl>
                                        <p:attrNameLst>
                                          <p:attrName>style.visibility</p:attrName>
                                        </p:attrNameLst>
                                      </p:cBhvr>
                                      <p:to>
                                        <p:strVal val="visible"/>
                                      </p:to>
                                    </p:set>
                                    <p:animEffect transition="in" filter="wipe(up)">
                                      <p:cBhvr>
                                        <p:cTn id="24" dur="500"/>
                                        <p:tgtEl>
                                          <p:spTgt spid="60430"/>
                                        </p:tgtEl>
                                      </p:cBhvr>
                                    </p:animEffect>
                                  </p:childTnLst>
                                </p:cTn>
                              </p:par>
                            </p:childTnLst>
                          </p:cTn>
                        </p:par>
                        <p:par>
                          <p:cTn id="25" fill="hold" nodeType="afterGroup">
                            <p:stCondLst>
                              <p:cond delay="13500"/>
                            </p:stCondLst>
                            <p:childTnLst>
                              <p:par>
                                <p:cTn id="26" presetID="23" presetClass="entr" presetSubtype="272" fill="hold" grpId="0" nodeType="afterEffect">
                                  <p:stCondLst>
                                    <p:cond delay="3000"/>
                                  </p:stCondLst>
                                  <p:childTnLst>
                                    <p:set>
                                      <p:cBhvr>
                                        <p:cTn id="27" dur="1" fill="hold">
                                          <p:stCondLst>
                                            <p:cond delay="0"/>
                                          </p:stCondLst>
                                        </p:cTn>
                                        <p:tgtEl>
                                          <p:spTgt spid="60431"/>
                                        </p:tgtEl>
                                        <p:attrNameLst>
                                          <p:attrName>style.visibility</p:attrName>
                                        </p:attrNameLst>
                                      </p:cBhvr>
                                      <p:to>
                                        <p:strVal val="visible"/>
                                      </p:to>
                                    </p:set>
                                    <p:anim calcmode="lin" valueType="num">
                                      <p:cBhvr>
                                        <p:cTn id="28" dur="500" fill="hold"/>
                                        <p:tgtEl>
                                          <p:spTgt spid="60431"/>
                                        </p:tgtEl>
                                        <p:attrNameLst>
                                          <p:attrName>ppt_w</p:attrName>
                                        </p:attrNameLst>
                                      </p:cBhvr>
                                      <p:tavLst>
                                        <p:tav tm="0">
                                          <p:val>
                                            <p:strVal val="2/3*#ppt_w"/>
                                          </p:val>
                                        </p:tav>
                                        <p:tav tm="100000">
                                          <p:val>
                                            <p:strVal val="#ppt_w"/>
                                          </p:val>
                                        </p:tav>
                                      </p:tavLst>
                                    </p:anim>
                                    <p:anim calcmode="lin" valueType="num">
                                      <p:cBhvr>
                                        <p:cTn id="29" dur="500" fill="hold"/>
                                        <p:tgtEl>
                                          <p:spTgt spid="60431"/>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19" grpId="0" build="p" bldLvl="5" autoUpdateAnimBg="0" advAuto="1000"/>
      <p:bldP spid="60424" grpId="0" animBg="1" autoUpdateAnimBg="0"/>
      <p:bldP spid="60426" grpId="0" animBg="1" autoUpdateAnimBg="0"/>
      <p:bldP spid="60429" grpId="0" animBg="1" autoUpdateAnimBg="0"/>
      <p:bldP spid="60430" grpId="0" animBg="1" autoUpdateAnimBg="0"/>
      <p:bldP spid="60431"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25608" name="Rectangle 8"/>
          <p:cNvSpPr>
            <a:spLocks noChangeArrowheads="1"/>
          </p:cNvSpPr>
          <p:nvPr/>
        </p:nvSpPr>
        <p:spPr bwMode="auto">
          <a:xfrm>
            <a:off x="304800" y="1052736"/>
            <a:ext cx="8382000" cy="5310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lang="en-US" sz="2800" dirty="0"/>
              <a:t>What is a </a:t>
            </a:r>
            <a:r>
              <a:rPr lang="en-US" sz="2800" dirty="0">
                <a:solidFill>
                  <a:schemeClr val="hlink"/>
                </a:solidFill>
              </a:rPr>
              <a:t>firewall</a:t>
            </a:r>
            <a:r>
              <a:rPr lang="en-US" sz="2800" dirty="0"/>
              <a:t>?</a:t>
            </a:r>
          </a:p>
          <a:p>
            <a:pPr lvl="2">
              <a:spcBef>
                <a:spcPct val="5000"/>
              </a:spcBef>
              <a:buClr>
                <a:srgbClr val="D94439"/>
              </a:buClr>
              <a:buSzPct val="75000"/>
              <a:buFont typeface="Wingdings" panose="05000000000000000000" pitchFamily="2" charset="2"/>
              <a:buChar char="Ø"/>
            </a:pPr>
            <a:r>
              <a:rPr kumimoji="1" lang="en-US" sz="2600" b="1" dirty="0">
                <a:solidFill>
                  <a:srgbClr val="000000"/>
                </a:solidFill>
              </a:rPr>
              <a:t>Security system consisting of hardware and/or software that prevents unauthorized network access</a:t>
            </a:r>
          </a:p>
          <a:p>
            <a:pPr lvl="1">
              <a:spcBef>
                <a:spcPct val="5000"/>
              </a:spcBef>
              <a:buClr>
                <a:srgbClr val="D94439"/>
              </a:buClr>
              <a:buSzPct val="75000"/>
              <a:buFont typeface="Wingdings" panose="05000000000000000000" pitchFamily="2" charset="2"/>
              <a:buChar char="Ø"/>
            </a:pPr>
            <a:r>
              <a:rPr lang="en-US" sz="2000" dirty="0"/>
              <a:t>A firewall is a device or software system that filters the data and information exchanged between different networks by enforcing the host networks access control policy. The main aim of a firewall is to monitor and control access to or from protected networks. People who do not have permission (remote requests) cannot access firewall restricted sites outside their network. </a:t>
            </a:r>
            <a:endParaRPr lang="en-GB" sz="2000" dirty="0"/>
          </a:p>
          <a:p>
            <a:pPr lvl="1">
              <a:spcBef>
                <a:spcPct val="5000"/>
              </a:spcBef>
              <a:buClr>
                <a:srgbClr val="D94439"/>
              </a:buClr>
              <a:buSzPct val="75000"/>
              <a:buFont typeface="Wingdings" panose="05000000000000000000" pitchFamily="2" charset="2"/>
              <a:buChar char="Ø"/>
            </a:pPr>
            <a:endParaRPr kumimoji="1" lang="en-US" sz="2600" b="1" dirty="0">
              <a:solidFill>
                <a:srgbClr val="000000"/>
              </a:solidFill>
            </a:endParaRPr>
          </a:p>
        </p:txBody>
      </p:sp>
      <p:pic>
        <p:nvPicPr>
          <p:cNvPr id="25610" name="Picture 10" descr="Fig11-00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4365104"/>
            <a:ext cx="3838892" cy="2231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77062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3000"/>
                                  </p:stCondLst>
                                  <p:childTnLst>
                                    <p:set>
                                      <p:cBhvr>
                                        <p:cTn id="6" dur="1" fill="hold">
                                          <p:stCondLst>
                                            <p:cond delay="0"/>
                                          </p:stCondLst>
                                        </p:cTn>
                                        <p:tgtEl>
                                          <p:spTgt spid="25608"/>
                                        </p:tgtEl>
                                        <p:attrNameLst>
                                          <p:attrName>style.visibility</p:attrName>
                                        </p:attrNameLst>
                                      </p:cBhvr>
                                      <p:to>
                                        <p:strVal val="visible"/>
                                      </p:to>
                                    </p:set>
                                    <p:animEffect transition="in" filter="wipe(left)">
                                      <p:cBhvr>
                                        <p:cTn id="7" dur="500"/>
                                        <p:tgtEl>
                                          <p:spTgt spid="25608"/>
                                        </p:tgtEl>
                                      </p:cBhvr>
                                    </p:animEffect>
                                  </p:childTnLst>
                                </p:cTn>
                              </p:par>
                            </p:childTnLst>
                          </p:cTn>
                        </p:par>
                        <p:par>
                          <p:cTn id="8" fill="hold" nodeType="afterGroup">
                            <p:stCondLst>
                              <p:cond delay="3500"/>
                            </p:stCondLst>
                            <p:childTnLst>
                              <p:par>
                                <p:cTn id="9" presetID="3" presetClass="entr" presetSubtype="10" fill="hold" nodeType="afterEffect">
                                  <p:stCondLst>
                                    <p:cond delay="2000"/>
                                  </p:stCondLst>
                                  <p:childTnLst>
                                    <p:set>
                                      <p:cBhvr>
                                        <p:cTn id="10" dur="1" fill="hold">
                                          <p:stCondLst>
                                            <p:cond delay="0"/>
                                          </p:stCondLst>
                                        </p:cTn>
                                        <p:tgtEl>
                                          <p:spTgt spid="25610"/>
                                        </p:tgtEl>
                                        <p:attrNameLst>
                                          <p:attrName>style.visibility</p:attrName>
                                        </p:attrNameLst>
                                      </p:cBhvr>
                                      <p:to>
                                        <p:strVal val="visible"/>
                                      </p:to>
                                    </p:set>
                                    <p:animEffect transition="in" filter="blinds(horizontal)">
                                      <p:cBhvr>
                                        <p:cTn id="11" dur="500"/>
                                        <p:tgtEl>
                                          <p:spTgt spid="256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8" grpId="0"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25608" name="Rectangle 8"/>
          <p:cNvSpPr>
            <a:spLocks noChangeArrowheads="1"/>
          </p:cNvSpPr>
          <p:nvPr/>
        </p:nvSpPr>
        <p:spPr bwMode="auto">
          <a:xfrm>
            <a:off x="304800" y="1052736"/>
            <a:ext cx="8382000" cy="5310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marL="0" indent="0"/>
            <a:r>
              <a:rPr lang="en-GB" sz="3200" b="1" dirty="0">
                <a:solidFill>
                  <a:srgbClr val="C00000"/>
                </a:solidFill>
              </a:rPr>
              <a:t>Use of acceptable use policy (AUP) </a:t>
            </a:r>
          </a:p>
          <a:p>
            <a:pPr>
              <a:buFont typeface="Arial" panose="020B0604020202020204" pitchFamily="34" charset="0"/>
              <a:buChar char="•"/>
            </a:pPr>
            <a:r>
              <a:rPr lang="en-GB" sz="3200" dirty="0"/>
              <a:t>The AUP outlines the computer activities for which the computer and network may and may not be used. </a:t>
            </a:r>
          </a:p>
          <a:p>
            <a:pPr>
              <a:buFont typeface="Arial" panose="020B0604020202020204" pitchFamily="34" charset="0"/>
              <a:buChar char="•"/>
            </a:pPr>
            <a:r>
              <a:rPr lang="en-GB" sz="3200" dirty="0"/>
              <a:t>An organization’s AUP should specify the acceptable use of computers by employees for personal reasons.</a:t>
            </a:r>
          </a:p>
          <a:p>
            <a:pPr>
              <a:buFont typeface="Arial" panose="020B0604020202020204" pitchFamily="34" charset="0"/>
              <a:buChar char="•"/>
            </a:pPr>
            <a:r>
              <a:rPr lang="en-GB" sz="3200" dirty="0"/>
              <a:t> Some organizations prohibit such use entirely. Others allow personal use on the employee’s own time such as a lunch hour.</a:t>
            </a:r>
            <a:endParaRPr kumimoji="1" lang="en-US" sz="8000" b="1" dirty="0">
              <a:solidFill>
                <a:srgbClr val="000000"/>
              </a:solidFill>
            </a:endParaRPr>
          </a:p>
        </p:txBody>
      </p:sp>
    </p:spTree>
    <p:extLst>
      <p:ext uri="{BB962C8B-B14F-4D97-AF65-F5344CB8AC3E}">
        <p14:creationId xmlns:p14="http://schemas.microsoft.com/office/powerpoint/2010/main" val="23113416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3000"/>
                                  </p:stCondLst>
                                  <p:childTnLst>
                                    <p:set>
                                      <p:cBhvr>
                                        <p:cTn id="6" dur="1" fill="hold">
                                          <p:stCondLst>
                                            <p:cond delay="0"/>
                                          </p:stCondLst>
                                        </p:cTn>
                                        <p:tgtEl>
                                          <p:spTgt spid="25608"/>
                                        </p:tgtEl>
                                        <p:attrNameLst>
                                          <p:attrName>style.visibility</p:attrName>
                                        </p:attrNameLst>
                                      </p:cBhvr>
                                      <p:to>
                                        <p:strVal val="visible"/>
                                      </p:to>
                                    </p:set>
                                    <p:animEffect transition="in" filter="wipe(left)">
                                      <p:cBhvr>
                                        <p:cTn id="7" dur="500"/>
                                        <p:tgtEl>
                                          <p:spTgt spid="25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8" grpId="0"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25608" name="Rectangle 8"/>
          <p:cNvSpPr>
            <a:spLocks noChangeArrowheads="1"/>
          </p:cNvSpPr>
          <p:nvPr/>
        </p:nvSpPr>
        <p:spPr bwMode="auto">
          <a:xfrm>
            <a:off x="304800" y="1052736"/>
            <a:ext cx="8382000" cy="5310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a:buFont typeface="Arial" panose="020B0604020202020204" pitchFamily="34" charset="0"/>
              <a:buChar char="•"/>
            </a:pPr>
            <a:r>
              <a:rPr lang="en-GB" b="1" dirty="0"/>
              <a:t>Intrusion Detection Software</a:t>
            </a:r>
          </a:p>
          <a:p>
            <a:pPr>
              <a:buFont typeface="Arial" panose="020B0604020202020204" pitchFamily="34" charset="0"/>
              <a:buChar char="•"/>
            </a:pPr>
            <a:r>
              <a:rPr lang="en-GB" dirty="0"/>
              <a:t>To provide extra protection against hackers and other intruders, large organizations sometimes use intrusion detection software to identify possible security breaches.</a:t>
            </a:r>
          </a:p>
          <a:p>
            <a:pPr>
              <a:buFont typeface="Arial" panose="020B0604020202020204" pitchFamily="34" charset="0"/>
              <a:buChar char="•"/>
            </a:pPr>
            <a:r>
              <a:rPr lang="en-GB" b="1" dirty="0"/>
              <a:t>Intrusion detection software </a:t>
            </a:r>
            <a:r>
              <a:rPr lang="en-GB" dirty="0"/>
              <a:t>automatically </a:t>
            </a:r>
            <a:r>
              <a:rPr lang="en-GB" dirty="0" err="1"/>
              <a:t>analyzes</a:t>
            </a:r>
            <a:r>
              <a:rPr lang="en-GB" dirty="0"/>
              <a:t> all network traffic, assesses system vulnerabilities, identifies any unauthorized access (intrusions), and notifies network administrators of suspicious </a:t>
            </a:r>
            <a:r>
              <a:rPr lang="en-GB" dirty="0" err="1"/>
              <a:t>behavior</a:t>
            </a:r>
            <a:r>
              <a:rPr lang="en-GB" dirty="0"/>
              <a:t> patterns or system breaches.</a:t>
            </a:r>
          </a:p>
          <a:p>
            <a:pPr>
              <a:buFont typeface="Arial" panose="020B0604020202020204" pitchFamily="34" charset="0"/>
              <a:buChar char="•"/>
            </a:pPr>
            <a:r>
              <a:rPr lang="en-GB" dirty="0"/>
              <a:t>To utilize intrusion detection software requires the expertise of a network administrator because the programs are complex and difficult to use and interpret. These programs also are quite expensive.</a:t>
            </a:r>
            <a:endParaRPr kumimoji="1" lang="en-US" sz="6600" b="1" dirty="0">
              <a:solidFill>
                <a:srgbClr val="000000"/>
              </a:solidFill>
            </a:endParaRPr>
          </a:p>
        </p:txBody>
      </p:sp>
    </p:spTree>
    <p:extLst>
      <p:ext uri="{BB962C8B-B14F-4D97-AF65-F5344CB8AC3E}">
        <p14:creationId xmlns:p14="http://schemas.microsoft.com/office/powerpoint/2010/main" val="927283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3000"/>
                                  </p:stCondLst>
                                  <p:childTnLst>
                                    <p:set>
                                      <p:cBhvr>
                                        <p:cTn id="6" dur="1" fill="hold">
                                          <p:stCondLst>
                                            <p:cond delay="0"/>
                                          </p:stCondLst>
                                        </p:cTn>
                                        <p:tgtEl>
                                          <p:spTgt spid="25608"/>
                                        </p:tgtEl>
                                        <p:attrNameLst>
                                          <p:attrName>style.visibility</p:attrName>
                                        </p:attrNameLst>
                                      </p:cBhvr>
                                      <p:to>
                                        <p:strVal val="visible"/>
                                      </p:to>
                                    </p:set>
                                    <p:animEffect transition="in" filter="wipe(left)">
                                      <p:cBhvr>
                                        <p:cTn id="7" dur="500"/>
                                        <p:tgtEl>
                                          <p:spTgt spid="25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8" grpId="0"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25608" name="Rectangle 8"/>
          <p:cNvSpPr>
            <a:spLocks noChangeArrowheads="1"/>
          </p:cNvSpPr>
          <p:nvPr/>
        </p:nvSpPr>
        <p:spPr bwMode="auto">
          <a:xfrm>
            <a:off x="0" y="1143149"/>
            <a:ext cx="9144000" cy="5310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marL="0" indent="0"/>
            <a:r>
              <a:rPr lang="en-GB" b="1" dirty="0"/>
              <a:t>Identifying and Authenticating Users</a:t>
            </a:r>
          </a:p>
          <a:p>
            <a:pPr>
              <a:buFont typeface="Arial" panose="020B0604020202020204" pitchFamily="34" charset="0"/>
              <a:buChar char="•"/>
            </a:pPr>
            <a:r>
              <a:rPr lang="en-GB" dirty="0"/>
              <a:t>Many organizations use access controls to minimize the chance that a perpetrator intentionally may access or an employee accidentally may access confidential information on a computer. </a:t>
            </a:r>
          </a:p>
          <a:p>
            <a:pPr>
              <a:buFont typeface="Arial" panose="020B0604020202020204" pitchFamily="34" charset="0"/>
              <a:buChar char="•"/>
            </a:pPr>
            <a:r>
              <a:rPr lang="en-GB" dirty="0"/>
              <a:t>An </a:t>
            </a:r>
            <a:r>
              <a:rPr lang="en-GB" b="1" dirty="0"/>
              <a:t>access control </a:t>
            </a:r>
            <a:r>
              <a:rPr lang="en-GB" dirty="0"/>
              <a:t>is a security measure that defines who can access a computer, when they can access it, and what actions they can take while accessing the computer. In addition, the computer should maintain an </a:t>
            </a:r>
            <a:r>
              <a:rPr lang="en-GB" b="1" dirty="0"/>
              <a:t>audit trail </a:t>
            </a:r>
            <a:r>
              <a:rPr lang="en-GB" dirty="0"/>
              <a:t>that records in a file both successful and unsuccessful access attempts. </a:t>
            </a:r>
          </a:p>
          <a:p>
            <a:pPr>
              <a:buFont typeface="Arial" panose="020B0604020202020204" pitchFamily="34" charset="0"/>
              <a:buChar char="•"/>
            </a:pPr>
            <a:r>
              <a:rPr lang="en-GB" dirty="0"/>
              <a:t>An unsuccessful access attempt could result from a user mistyping his or her password, or it could result from a hacker trying thousands of passwords. Organizations should investigate unsuccessful access attempts immediately to ensure they are not intentional breaches of security.</a:t>
            </a:r>
          </a:p>
          <a:p>
            <a:pPr>
              <a:buFont typeface="Arial" panose="020B0604020202020204" pitchFamily="34" charset="0"/>
              <a:buChar char="•"/>
            </a:pPr>
            <a:endParaRPr kumimoji="1" lang="en-US" sz="6600" b="1" dirty="0">
              <a:solidFill>
                <a:srgbClr val="000000"/>
              </a:solidFill>
            </a:endParaRPr>
          </a:p>
        </p:txBody>
      </p:sp>
    </p:spTree>
    <p:extLst>
      <p:ext uri="{BB962C8B-B14F-4D97-AF65-F5344CB8AC3E}">
        <p14:creationId xmlns:p14="http://schemas.microsoft.com/office/powerpoint/2010/main" val="16452228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3000"/>
                                  </p:stCondLst>
                                  <p:childTnLst>
                                    <p:set>
                                      <p:cBhvr>
                                        <p:cTn id="6" dur="1" fill="hold">
                                          <p:stCondLst>
                                            <p:cond delay="0"/>
                                          </p:stCondLst>
                                        </p:cTn>
                                        <p:tgtEl>
                                          <p:spTgt spid="25608"/>
                                        </p:tgtEl>
                                        <p:attrNameLst>
                                          <p:attrName>style.visibility</p:attrName>
                                        </p:attrNameLst>
                                      </p:cBhvr>
                                      <p:to>
                                        <p:strVal val="visible"/>
                                      </p:to>
                                    </p:set>
                                    <p:animEffect transition="in" filter="wipe(left)">
                                      <p:cBhvr>
                                        <p:cTn id="7" dur="500"/>
                                        <p:tgtEl>
                                          <p:spTgt spid="25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8" grpId="0"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sz="2800" dirty="0"/>
              <a:t>vii. Identifying appropriate ways of protecting data in computer systems. </a:t>
            </a:r>
            <a:endParaRPr lang="en-US" sz="2800" dirty="0">
              <a:latin typeface="Arial Unicode MS" panose="020B0604020202020204" pitchFamily="34" charset="-128"/>
            </a:endParaRPr>
          </a:p>
        </p:txBody>
      </p:sp>
      <p:sp>
        <p:nvSpPr>
          <p:cNvPr id="31747" name="Rectangle 3"/>
          <p:cNvSpPr>
            <a:spLocks noGrp="1" noChangeArrowheads="1"/>
          </p:cNvSpPr>
          <p:nvPr>
            <p:ph idx="1"/>
          </p:nvPr>
        </p:nvSpPr>
        <p:spPr>
          <a:xfrm>
            <a:off x="304800" y="1090613"/>
            <a:ext cx="8585200" cy="738187"/>
          </a:xfrm>
        </p:spPr>
        <p:txBody>
          <a:bodyPr/>
          <a:lstStyle/>
          <a:p>
            <a:r>
              <a:rPr lang="en-US" dirty="0"/>
              <a:t>How can companies protect against hackers?</a:t>
            </a:r>
          </a:p>
        </p:txBody>
      </p:sp>
      <p:grpSp>
        <p:nvGrpSpPr>
          <p:cNvPr id="31783" name="Group 39"/>
          <p:cNvGrpSpPr>
            <a:grpSpLocks/>
          </p:cNvGrpSpPr>
          <p:nvPr/>
        </p:nvGrpSpPr>
        <p:grpSpPr bwMode="auto">
          <a:xfrm>
            <a:off x="330200" y="2011363"/>
            <a:ext cx="4343400" cy="1690687"/>
            <a:chOff x="192" y="1287"/>
            <a:chExt cx="2736" cy="1065"/>
          </a:xfrm>
        </p:grpSpPr>
        <p:sp>
          <p:nvSpPr>
            <p:cNvPr id="31768" name="Rectangle 24"/>
            <p:cNvSpPr>
              <a:spLocks noChangeArrowheads="1"/>
            </p:cNvSpPr>
            <p:nvPr/>
          </p:nvSpPr>
          <p:spPr bwMode="auto">
            <a:xfrm>
              <a:off x="204" y="1287"/>
              <a:ext cx="2064" cy="816"/>
            </a:xfrm>
            <a:prstGeom prst="rect">
              <a:avLst/>
            </a:prstGeom>
            <a:solidFill>
              <a:srgbClr val="808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Bef>
                  <a:spcPct val="50000"/>
                </a:spcBef>
                <a:buClr>
                  <a:srgbClr val="D94439"/>
                </a:buClr>
                <a:buSzPct val="75000"/>
                <a:buFont typeface="Wingdings" panose="05000000000000000000" pitchFamily="2" charset="2"/>
                <a:buNone/>
              </a:pPr>
              <a:endParaRPr kumimoji="1" lang="en-US" sz="2000">
                <a:solidFill>
                  <a:schemeClr val="bg1"/>
                </a:solidFill>
                <a:latin typeface="Times New Roman" panose="02020603050405020304" pitchFamily="18" charset="0"/>
              </a:endParaRPr>
            </a:p>
          </p:txBody>
        </p:sp>
        <p:grpSp>
          <p:nvGrpSpPr>
            <p:cNvPr id="31780" name="Group 36"/>
            <p:cNvGrpSpPr>
              <a:grpSpLocks/>
            </p:cNvGrpSpPr>
            <p:nvPr/>
          </p:nvGrpSpPr>
          <p:grpSpPr bwMode="auto">
            <a:xfrm>
              <a:off x="192" y="1296"/>
              <a:ext cx="2736" cy="1056"/>
              <a:chOff x="144" y="1440"/>
              <a:chExt cx="2736" cy="1056"/>
            </a:xfrm>
          </p:grpSpPr>
          <p:sp>
            <p:nvSpPr>
              <p:cNvPr id="31773" name="AutoShape 29"/>
              <p:cNvSpPr>
                <a:spLocks noChangeArrowheads="1"/>
              </p:cNvSpPr>
              <p:nvPr/>
            </p:nvSpPr>
            <p:spPr bwMode="auto">
              <a:xfrm rot="1569315">
                <a:off x="1968" y="1584"/>
                <a:ext cx="912" cy="912"/>
              </a:xfrm>
              <a:prstGeom prst="homePlate">
                <a:avLst>
                  <a:gd name="adj" fmla="val 25000"/>
                </a:avLst>
              </a:prstGeom>
              <a:solidFill>
                <a:srgbClr val="808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Bef>
                    <a:spcPct val="5000"/>
                  </a:spcBef>
                  <a:buClr>
                    <a:srgbClr val="D94439"/>
                  </a:buClr>
                  <a:buSzPct val="75000"/>
                  <a:buFont typeface="Wingdings" panose="05000000000000000000" pitchFamily="2" charset="2"/>
                  <a:buNone/>
                </a:pPr>
                <a:endParaRPr kumimoji="1" lang="en-US" sz="2000">
                  <a:solidFill>
                    <a:schemeClr val="bg1"/>
                  </a:solidFill>
                  <a:latin typeface="Times New Roman" panose="02020603050405020304" pitchFamily="18" charset="0"/>
                </a:endParaRPr>
              </a:p>
            </p:txBody>
          </p:sp>
          <p:sp>
            <p:nvSpPr>
              <p:cNvPr id="31777" name="Rectangle 33"/>
              <p:cNvSpPr>
                <a:spLocks noChangeArrowheads="1"/>
              </p:cNvSpPr>
              <p:nvPr/>
            </p:nvSpPr>
            <p:spPr bwMode="auto">
              <a:xfrm>
                <a:off x="144" y="1440"/>
                <a:ext cx="2384" cy="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buClr>
                    <a:srgbClr val="D94439"/>
                  </a:buClr>
                  <a:buSzPct val="75000"/>
                  <a:buFont typeface="Wingdings" panose="05000000000000000000" pitchFamily="2" charset="2"/>
                  <a:buNone/>
                </a:pPr>
                <a:r>
                  <a:rPr kumimoji="1" lang="en-US" sz="1800" b="1">
                    <a:solidFill>
                      <a:schemeClr val="bg1"/>
                    </a:solidFill>
                    <a:effectLst>
                      <a:outerShdw blurRad="38100" dist="38100" dir="2700000" algn="tl">
                        <a:srgbClr val="000000"/>
                      </a:outerShdw>
                    </a:effectLst>
                    <a:latin typeface="Times New Roman" panose="02020603050405020304" pitchFamily="18" charset="0"/>
                  </a:rPr>
                  <a:t>Intrusion detection software</a:t>
                </a:r>
                <a:br>
                  <a:rPr kumimoji="1" lang="en-US" sz="1800" b="1">
                    <a:solidFill>
                      <a:schemeClr val="bg1"/>
                    </a:solidFill>
                    <a:effectLst>
                      <a:outerShdw blurRad="38100" dist="38100" dir="2700000" algn="tl">
                        <a:srgbClr val="000000"/>
                      </a:outerShdw>
                    </a:effectLst>
                    <a:latin typeface="Times New Roman" panose="02020603050405020304" pitchFamily="18" charset="0"/>
                  </a:rPr>
                </a:br>
                <a:r>
                  <a:rPr kumimoji="1" lang="en-US" sz="1800" b="1">
                    <a:solidFill>
                      <a:schemeClr val="bg1"/>
                    </a:solidFill>
                    <a:effectLst>
                      <a:outerShdw blurRad="38100" dist="38100" dir="2700000" algn="tl">
                        <a:srgbClr val="000000"/>
                      </a:outerShdw>
                    </a:effectLst>
                    <a:latin typeface="Times New Roman" panose="02020603050405020304" pitchFamily="18" charset="0"/>
                  </a:rPr>
                  <a:t>analyzes network traffic, assesses </a:t>
                </a:r>
                <a:br>
                  <a:rPr kumimoji="1" lang="en-US" sz="1800" b="1">
                    <a:solidFill>
                      <a:schemeClr val="bg1"/>
                    </a:solidFill>
                    <a:effectLst>
                      <a:outerShdw blurRad="38100" dist="38100" dir="2700000" algn="tl">
                        <a:srgbClr val="000000"/>
                      </a:outerShdw>
                    </a:effectLst>
                    <a:latin typeface="Times New Roman" panose="02020603050405020304" pitchFamily="18" charset="0"/>
                  </a:rPr>
                </a:br>
                <a:r>
                  <a:rPr kumimoji="1" lang="en-US" sz="1800" b="1">
                    <a:solidFill>
                      <a:schemeClr val="bg1"/>
                    </a:solidFill>
                    <a:effectLst>
                      <a:outerShdw blurRad="38100" dist="38100" dir="2700000" algn="tl">
                        <a:srgbClr val="000000"/>
                      </a:outerShdw>
                    </a:effectLst>
                    <a:latin typeface="Times New Roman" panose="02020603050405020304" pitchFamily="18" charset="0"/>
                  </a:rPr>
                  <a:t>system vulnerabilities, and identifies </a:t>
                </a:r>
                <a:br>
                  <a:rPr kumimoji="1" lang="en-US" sz="1800" b="1">
                    <a:solidFill>
                      <a:schemeClr val="bg1"/>
                    </a:solidFill>
                    <a:effectLst>
                      <a:outerShdw blurRad="38100" dist="38100" dir="2700000" algn="tl">
                        <a:srgbClr val="000000"/>
                      </a:outerShdw>
                    </a:effectLst>
                    <a:latin typeface="Times New Roman" panose="02020603050405020304" pitchFamily="18" charset="0"/>
                  </a:rPr>
                </a:br>
                <a:r>
                  <a:rPr kumimoji="1" lang="en-US" sz="1800" b="1">
                    <a:solidFill>
                      <a:schemeClr val="bg1"/>
                    </a:solidFill>
                    <a:effectLst>
                      <a:outerShdw blurRad="38100" dist="38100" dir="2700000" algn="tl">
                        <a:srgbClr val="000000"/>
                      </a:outerShdw>
                    </a:effectLst>
                    <a:latin typeface="Times New Roman" panose="02020603050405020304" pitchFamily="18" charset="0"/>
                  </a:rPr>
                  <a:t>intrusions and suspicious behavior</a:t>
                </a:r>
              </a:p>
            </p:txBody>
          </p:sp>
        </p:grpSp>
      </p:grpSp>
      <p:grpSp>
        <p:nvGrpSpPr>
          <p:cNvPr id="31782" name="Group 38"/>
          <p:cNvGrpSpPr>
            <a:grpSpLocks/>
          </p:cNvGrpSpPr>
          <p:nvPr/>
        </p:nvGrpSpPr>
        <p:grpSpPr bwMode="auto">
          <a:xfrm>
            <a:off x="4489450" y="2012950"/>
            <a:ext cx="4457700" cy="1689100"/>
            <a:chOff x="2832" y="1240"/>
            <a:chExt cx="2808" cy="1064"/>
          </a:xfrm>
        </p:grpSpPr>
        <p:sp>
          <p:nvSpPr>
            <p:cNvPr id="31774" name="AutoShape 30"/>
            <p:cNvSpPr>
              <a:spLocks noChangeArrowheads="1"/>
            </p:cNvSpPr>
            <p:nvPr/>
          </p:nvSpPr>
          <p:spPr bwMode="auto">
            <a:xfrm rot="9248383">
              <a:off x="2832" y="1392"/>
              <a:ext cx="912" cy="912"/>
            </a:xfrm>
            <a:prstGeom prst="homePlate">
              <a:avLst>
                <a:gd name="adj" fmla="val 25000"/>
              </a:avLst>
            </a:prstGeom>
            <a:solidFill>
              <a:srgbClr val="9933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p>
              <a:pPr algn="ctr">
                <a:spcBef>
                  <a:spcPct val="5000"/>
                </a:spcBef>
                <a:buClr>
                  <a:srgbClr val="D94439"/>
                </a:buClr>
                <a:buSzPct val="75000"/>
                <a:buFont typeface="Wingdings" panose="05000000000000000000" pitchFamily="2" charset="2"/>
                <a:buNone/>
              </a:pPr>
              <a:endParaRPr kumimoji="1" lang="en-US" sz="2000">
                <a:solidFill>
                  <a:schemeClr val="bg1"/>
                </a:solidFill>
                <a:latin typeface="Times New Roman" panose="02020603050405020304" pitchFamily="18" charset="0"/>
              </a:endParaRPr>
            </a:p>
          </p:txBody>
        </p:sp>
        <p:sp>
          <p:nvSpPr>
            <p:cNvPr id="31769" name="Rectangle 25"/>
            <p:cNvSpPr>
              <a:spLocks noChangeArrowheads="1"/>
            </p:cNvSpPr>
            <p:nvPr/>
          </p:nvSpPr>
          <p:spPr bwMode="auto">
            <a:xfrm>
              <a:off x="3496" y="1240"/>
              <a:ext cx="2144" cy="816"/>
            </a:xfrm>
            <a:prstGeom prst="rect">
              <a:avLst/>
            </a:prstGeom>
            <a:solidFill>
              <a:srgbClr val="9933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50000"/>
                </a:spcBef>
                <a:buClr>
                  <a:srgbClr val="D94439"/>
                </a:buClr>
                <a:buSzPct val="75000"/>
                <a:buFont typeface="Wingdings" panose="05000000000000000000" pitchFamily="2" charset="2"/>
                <a:buNone/>
              </a:pPr>
              <a:r>
                <a:rPr kumimoji="1" lang="en-US" sz="1800" b="1">
                  <a:solidFill>
                    <a:schemeClr val="bg1"/>
                  </a:solidFill>
                  <a:effectLst>
                    <a:outerShdw blurRad="38100" dist="38100" dir="2700000" algn="tl">
                      <a:srgbClr val="000000"/>
                    </a:outerShdw>
                  </a:effectLst>
                  <a:latin typeface="Times New Roman" panose="02020603050405020304" pitchFamily="18" charset="0"/>
                </a:rPr>
                <a:t>Access control defines who </a:t>
              </a:r>
              <a:br>
                <a:rPr kumimoji="1" lang="en-US" sz="1800" b="1">
                  <a:solidFill>
                    <a:schemeClr val="bg1"/>
                  </a:solidFill>
                  <a:effectLst>
                    <a:outerShdw blurRad="38100" dist="38100" dir="2700000" algn="tl">
                      <a:srgbClr val="000000"/>
                    </a:outerShdw>
                  </a:effectLst>
                  <a:latin typeface="Times New Roman" panose="02020603050405020304" pitchFamily="18" charset="0"/>
                </a:rPr>
              </a:br>
              <a:r>
                <a:rPr kumimoji="1" lang="en-US" sz="1800" b="1">
                  <a:solidFill>
                    <a:schemeClr val="bg1"/>
                  </a:solidFill>
                  <a:effectLst>
                    <a:outerShdw blurRad="38100" dist="38100" dir="2700000" algn="tl">
                      <a:srgbClr val="000000"/>
                    </a:outerShdw>
                  </a:effectLst>
                  <a:latin typeface="Times New Roman" panose="02020603050405020304" pitchFamily="18" charset="0"/>
                </a:rPr>
                <a:t>can access computer and </a:t>
              </a:r>
              <a:br>
                <a:rPr kumimoji="1" lang="en-US" sz="1800" b="1">
                  <a:solidFill>
                    <a:schemeClr val="bg1"/>
                  </a:solidFill>
                  <a:effectLst>
                    <a:outerShdw blurRad="38100" dist="38100" dir="2700000" algn="tl">
                      <a:srgbClr val="000000"/>
                    </a:outerShdw>
                  </a:effectLst>
                  <a:latin typeface="Times New Roman" panose="02020603050405020304" pitchFamily="18" charset="0"/>
                </a:rPr>
              </a:br>
              <a:r>
                <a:rPr kumimoji="1" lang="en-US" sz="1800" b="1">
                  <a:solidFill>
                    <a:schemeClr val="bg1"/>
                  </a:solidFill>
                  <a:effectLst>
                    <a:outerShdw blurRad="38100" dist="38100" dir="2700000" algn="tl">
                      <a:srgbClr val="000000"/>
                    </a:outerShdw>
                  </a:effectLst>
                  <a:latin typeface="Times New Roman" panose="02020603050405020304" pitchFamily="18" charset="0"/>
                </a:rPr>
                <a:t>what actions they can take</a:t>
              </a:r>
              <a:endParaRPr kumimoji="1" lang="en-US" sz="2000">
                <a:solidFill>
                  <a:schemeClr val="bg1"/>
                </a:solidFill>
                <a:latin typeface="Times New Roman" panose="02020603050405020304" pitchFamily="18" charset="0"/>
              </a:endParaRPr>
            </a:p>
          </p:txBody>
        </p:sp>
      </p:grpSp>
      <p:grpSp>
        <p:nvGrpSpPr>
          <p:cNvPr id="31778" name="Group 34"/>
          <p:cNvGrpSpPr>
            <a:grpSpLocks/>
          </p:cNvGrpSpPr>
          <p:nvPr/>
        </p:nvGrpSpPr>
        <p:grpSpPr bwMode="auto">
          <a:xfrm>
            <a:off x="3009900" y="3194050"/>
            <a:ext cx="3276600" cy="1905000"/>
            <a:chOff x="1848" y="2208"/>
            <a:chExt cx="2064" cy="1200"/>
          </a:xfrm>
          <a:solidFill>
            <a:srgbClr val="00B0F0"/>
          </a:solidFill>
        </p:grpSpPr>
        <p:sp>
          <p:nvSpPr>
            <p:cNvPr id="31775" name="AutoShape 31"/>
            <p:cNvSpPr>
              <a:spLocks noChangeArrowheads="1"/>
            </p:cNvSpPr>
            <p:nvPr/>
          </p:nvSpPr>
          <p:spPr bwMode="auto">
            <a:xfrm rot="16200000">
              <a:off x="2376" y="2208"/>
              <a:ext cx="912" cy="912"/>
            </a:xfrm>
            <a:prstGeom prst="homePlate">
              <a:avLst>
                <a:gd name="adj" fmla="val 37282"/>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pPr algn="ctr"/>
              <a:endParaRPr kumimoji="1" lang="en-US" sz="2000">
                <a:solidFill>
                  <a:srgbClr val="FFFFCC"/>
                </a:solidFill>
                <a:latin typeface="Times New Roman" panose="02020603050405020304" pitchFamily="18" charset="0"/>
              </a:endParaRPr>
            </a:p>
          </p:txBody>
        </p:sp>
        <p:sp>
          <p:nvSpPr>
            <p:cNvPr id="31770" name="Rectangle 26"/>
            <p:cNvSpPr>
              <a:spLocks noChangeArrowheads="1"/>
            </p:cNvSpPr>
            <p:nvPr/>
          </p:nvSpPr>
          <p:spPr bwMode="auto">
            <a:xfrm>
              <a:off x="1848" y="2784"/>
              <a:ext cx="2064" cy="624"/>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50000"/>
                </a:spcBef>
                <a:buClr>
                  <a:srgbClr val="D94439"/>
                </a:buClr>
                <a:buSzPct val="75000"/>
                <a:buFont typeface="Wingdings" panose="05000000000000000000" pitchFamily="2" charset="2"/>
                <a:buNone/>
              </a:pPr>
              <a:r>
                <a:rPr lang="en-US" sz="2400" b="1" dirty="0"/>
                <a:t>Audit trail records access attempts</a:t>
              </a:r>
            </a:p>
          </p:txBody>
        </p:sp>
      </p:grpSp>
    </p:spTree>
    <p:extLst>
      <p:ext uri="{BB962C8B-B14F-4D97-AF65-F5344CB8AC3E}">
        <p14:creationId xmlns:p14="http://schemas.microsoft.com/office/powerpoint/2010/main" val="36622660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wipe(left)">
                                      <p:cBhvr>
                                        <p:cTn id="7" dur="500"/>
                                        <p:tgtEl>
                                          <p:spTgt spid="31747">
                                            <p:txEl>
                                              <p:pRg st="0" end="0"/>
                                            </p:txEl>
                                          </p:spTgt>
                                        </p:tgtEl>
                                      </p:cBhvr>
                                    </p:animEffect>
                                  </p:childTnLst>
                                </p:cTn>
                              </p:par>
                            </p:childTnLst>
                          </p:cTn>
                        </p:par>
                        <p:par>
                          <p:cTn id="8" fill="hold" nodeType="afterGroup">
                            <p:stCondLst>
                              <p:cond delay="1500"/>
                            </p:stCondLst>
                            <p:childTnLst>
                              <p:par>
                                <p:cTn id="9" presetID="22" presetClass="entr" presetSubtype="8" fill="hold" nodeType="afterEffect">
                                  <p:stCondLst>
                                    <p:cond delay="2000"/>
                                  </p:stCondLst>
                                  <p:childTnLst>
                                    <p:set>
                                      <p:cBhvr>
                                        <p:cTn id="10" dur="1" fill="hold">
                                          <p:stCondLst>
                                            <p:cond delay="0"/>
                                          </p:stCondLst>
                                        </p:cTn>
                                        <p:tgtEl>
                                          <p:spTgt spid="31783"/>
                                        </p:tgtEl>
                                        <p:attrNameLst>
                                          <p:attrName>style.visibility</p:attrName>
                                        </p:attrNameLst>
                                      </p:cBhvr>
                                      <p:to>
                                        <p:strVal val="visible"/>
                                      </p:to>
                                    </p:set>
                                    <p:animEffect transition="in" filter="wipe(left)">
                                      <p:cBhvr>
                                        <p:cTn id="11" dur="500"/>
                                        <p:tgtEl>
                                          <p:spTgt spid="31783"/>
                                        </p:tgtEl>
                                      </p:cBhvr>
                                    </p:animEffect>
                                  </p:childTnLst>
                                </p:cTn>
                              </p:par>
                            </p:childTnLst>
                          </p:cTn>
                        </p:par>
                        <p:par>
                          <p:cTn id="12" fill="hold" nodeType="afterGroup">
                            <p:stCondLst>
                              <p:cond delay="4000"/>
                            </p:stCondLst>
                            <p:childTnLst>
                              <p:par>
                                <p:cTn id="13" presetID="22" presetClass="entr" presetSubtype="2" fill="hold" nodeType="afterEffect">
                                  <p:stCondLst>
                                    <p:cond delay="4000"/>
                                  </p:stCondLst>
                                  <p:childTnLst>
                                    <p:set>
                                      <p:cBhvr>
                                        <p:cTn id="14" dur="1" fill="hold">
                                          <p:stCondLst>
                                            <p:cond delay="0"/>
                                          </p:stCondLst>
                                        </p:cTn>
                                        <p:tgtEl>
                                          <p:spTgt spid="31782"/>
                                        </p:tgtEl>
                                        <p:attrNameLst>
                                          <p:attrName>style.visibility</p:attrName>
                                        </p:attrNameLst>
                                      </p:cBhvr>
                                      <p:to>
                                        <p:strVal val="visible"/>
                                      </p:to>
                                    </p:set>
                                    <p:animEffect transition="in" filter="wipe(right)">
                                      <p:cBhvr>
                                        <p:cTn id="15" dur="500"/>
                                        <p:tgtEl>
                                          <p:spTgt spid="31782"/>
                                        </p:tgtEl>
                                      </p:cBhvr>
                                    </p:animEffect>
                                  </p:childTnLst>
                                </p:cTn>
                              </p:par>
                            </p:childTnLst>
                          </p:cTn>
                        </p:par>
                        <p:par>
                          <p:cTn id="16" fill="hold" nodeType="afterGroup">
                            <p:stCondLst>
                              <p:cond delay="8500"/>
                            </p:stCondLst>
                            <p:childTnLst>
                              <p:par>
                                <p:cTn id="17" presetID="22" presetClass="entr" presetSubtype="4" fill="hold" nodeType="afterEffect">
                                  <p:stCondLst>
                                    <p:cond delay="4000"/>
                                  </p:stCondLst>
                                  <p:childTnLst>
                                    <p:set>
                                      <p:cBhvr>
                                        <p:cTn id="18" dur="1" fill="hold">
                                          <p:stCondLst>
                                            <p:cond delay="0"/>
                                          </p:stCondLst>
                                        </p:cTn>
                                        <p:tgtEl>
                                          <p:spTgt spid="31778"/>
                                        </p:tgtEl>
                                        <p:attrNameLst>
                                          <p:attrName>style.visibility</p:attrName>
                                        </p:attrNameLst>
                                      </p:cBhvr>
                                      <p:to>
                                        <p:strVal val="visible"/>
                                      </p:to>
                                    </p:set>
                                    <p:animEffect transition="in" filter="wipe(down)">
                                      <p:cBhvr>
                                        <p:cTn id="19" dur="500"/>
                                        <p:tgtEl>
                                          <p:spTgt spid="317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uild="p" bldLvl="5" autoUpdateAnimBg="0" advAuto="100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b="1" i="1" dirty="0"/>
              <a:t>Sub Topic 1: Computer System Security </a:t>
            </a:r>
          </a:p>
        </p:txBody>
      </p:sp>
      <p:sp>
        <p:nvSpPr>
          <p:cNvPr id="3075" name="Subtitle 2"/>
          <p:cNvSpPr>
            <a:spLocks noGrp="1"/>
          </p:cNvSpPr>
          <p:nvPr>
            <p:ph sz="half" idx="1"/>
          </p:nvPr>
        </p:nvSpPr>
        <p:spPr>
          <a:xfrm>
            <a:off x="0" y="1036637"/>
            <a:ext cx="4357686" cy="5516563"/>
          </a:xfrm>
        </p:spPr>
        <p:txBody>
          <a:bodyPr/>
          <a:lstStyle/>
          <a:p>
            <a:pPr marL="0" indent="0">
              <a:spcBef>
                <a:spcPts val="0"/>
              </a:spcBef>
              <a:buNone/>
            </a:pPr>
            <a:r>
              <a:rPr lang="en-US" b="1" dirty="0"/>
              <a:t>Sub topic Objectives:</a:t>
            </a:r>
          </a:p>
          <a:p>
            <a:pPr marL="514350" indent="-514350">
              <a:spcBef>
                <a:spcPts val="0"/>
              </a:spcBef>
              <a:buFont typeface="+mj-lt"/>
              <a:buAutoNum type="alphaLcPeriod"/>
            </a:pPr>
            <a:r>
              <a:rPr lang="en-US" b="1" dirty="0"/>
              <a:t>Computer security  </a:t>
            </a:r>
            <a:endParaRPr lang="en-GB" b="1" dirty="0"/>
          </a:p>
          <a:p>
            <a:pPr marL="914400" lvl="1" indent="-514350">
              <a:spcBef>
                <a:spcPts val="0"/>
              </a:spcBef>
              <a:buFont typeface="+mj-lt"/>
              <a:buAutoNum type="romanLcPeriod"/>
            </a:pPr>
            <a:r>
              <a:rPr lang="en-US" dirty="0"/>
              <a:t>Explaining the various forms of computer security (data and physical security). </a:t>
            </a:r>
          </a:p>
          <a:p>
            <a:pPr marL="914400" lvl="1" indent="-514350">
              <a:spcBef>
                <a:spcPts val="0"/>
              </a:spcBef>
              <a:buFont typeface="+mj-lt"/>
              <a:buAutoNum type="romanLcPeriod"/>
            </a:pPr>
            <a:r>
              <a:rPr lang="en-US" dirty="0"/>
              <a:t>Identifying security threats for  (hardware  and software). </a:t>
            </a:r>
          </a:p>
          <a:p>
            <a:pPr marL="914400" lvl="1" indent="-514350">
              <a:spcBef>
                <a:spcPts val="0"/>
              </a:spcBef>
              <a:buFont typeface="+mj-lt"/>
              <a:buAutoNum type="romanLcPeriod"/>
            </a:pPr>
            <a:r>
              <a:rPr lang="en-US" dirty="0"/>
              <a:t>Explaining the meaning of a computer virus. </a:t>
            </a:r>
          </a:p>
          <a:p>
            <a:pPr marL="914400" lvl="1" indent="-514350">
              <a:spcBef>
                <a:spcPts val="0"/>
              </a:spcBef>
              <a:buFont typeface="+mj-lt"/>
              <a:buAutoNum type="romanLcPeriod"/>
            </a:pPr>
            <a:r>
              <a:rPr lang="en-US" dirty="0"/>
              <a:t>Explaining how viruses are spread on standalone and networked computers. </a:t>
            </a:r>
          </a:p>
        </p:txBody>
      </p:sp>
      <p:sp>
        <p:nvSpPr>
          <p:cNvPr id="2" name="Content Placeholder 1"/>
          <p:cNvSpPr>
            <a:spLocks noGrp="1"/>
          </p:cNvSpPr>
          <p:nvPr>
            <p:ph sz="half" idx="2"/>
          </p:nvPr>
        </p:nvSpPr>
        <p:spPr>
          <a:xfrm>
            <a:off x="4286248" y="990600"/>
            <a:ext cx="4857752" cy="5562600"/>
          </a:xfrm>
        </p:spPr>
        <p:txBody>
          <a:bodyPr/>
          <a:lstStyle/>
          <a:p>
            <a:pPr marL="457200" indent="-457200">
              <a:spcBef>
                <a:spcPts val="0"/>
              </a:spcBef>
              <a:buNone/>
            </a:pPr>
            <a:r>
              <a:rPr lang="en-US" b="1" dirty="0"/>
              <a:t>b. Internet and network attacks </a:t>
            </a:r>
          </a:p>
          <a:p>
            <a:pPr marL="914400" lvl="1" indent="-514350">
              <a:spcBef>
                <a:spcPts val="0"/>
              </a:spcBef>
              <a:buFont typeface="+mj-lt"/>
              <a:buAutoNum type="romanLcPeriod" startAt="5"/>
            </a:pPr>
            <a:r>
              <a:rPr lang="en-US" dirty="0"/>
              <a:t>Explaining the concept of hacking. </a:t>
            </a:r>
          </a:p>
          <a:p>
            <a:pPr marL="914400" lvl="1" indent="-514350">
              <a:spcBef>
                <a:spcPts val="0"/>
              </a:spcBef>
              <a:buFont typeface="+mj-lt"/>
              <a:buAutoNum type="romanLcPeriod" startAt="5"/>
            </a:pPr>
            <a:r>
              <a:rPr lang="en-US" dirty="0"/>
              <a:t>Explaining how denial of service attacks, backdoors, spoofing are carried out. </a:t>
            </a:r>
          </a:p>
          <a:p>
            <a:pPr marL="457200" indent="-457200">
              <a:spcBef>
                <a:spcPts val="0"/>
              </a:spcBef>
              <a:buNone/>
            </a:pPr>
            <a:r>
              <a:rPr lang="en-US" b="1" dirty="0"/>
              <a:t>c. Data protection in computer systems </a:t>
            </a:r>
          </a:p>
          <a:p>
            <a:pPr marL="914400" lvl="1" indent="-514350">
              <a:spcBef>
                <a:spcPts val="0"/>
              </a:spcBef>
              <a:buFont typeface="+mj-lt"/>
              <a:buAutoNum type="romanLcPeriod" startAt="7"/>
            </a:pPr>
            <a:r>
              <a:rPr lang="en-US" dirty="0"/>
              <a:t>Identifying appropriate ways of protecting data in computer systems. </a:t>
            </a:r>
          </a:p>
          <a:p>
            <a:pPr marL="457200" indent="-457200">
              <a:spcBef>
                <a:spcPts val="0"/>
              </a:spcBef>
              <a:buNone/>
            </a:pPr>
            <a:r>
              <a:rPr lang="en-US" b="1" dirty="0"/>
              <a:t>d. Computer crime</a:t>
            </a:r>
          </a:p>
          <a:p>
            <a:pPr marL="914400" lvl="1" indent="-514350">
              <a:spcBef>
                <a:spcPts val="0"/>
              </a:spcBef>
              <a:buFont typeface="+mj-lt"/>
              <a:buAutoNum type="romanLcPeriod" startAt="8"/>
            </a:pPr>
            <a:r>
              <a:rPr lang="en-US" dirty="0"/>
              <a:t>Identifying types of computer crimes</a:t>
            </a:r>
          </a:p>
        </p:txBody>
      </p:sp>
    </p:spTree>
    <p:extLst>
      <p:ext uri="{BB962C8B-B14F-4D97-AF65-F5344CB8AC3E}">
        <p14:creationId xmlns:p14="http://schemas.microsoft.com/office/powerpoint/2010/main" val="2097540194"/>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33795" name="Rectangle 3"/>
          <p:cNvSpPr>
            <a:spLocks noGrp="1" noChangeArrowheads="1"/>
          </p:cNvSpPr>
          <p:nvPr>
            <p:ph idx="1"/>
          </p:nvPr>
        </p:nvSpPr>
        <p:spPr>
          <a:xfrm>
            <a:off x="304800" y="1090613"/>
            <a:ext cx="8585200" cy="738187"/>
          </a:xfrm>
        </p:spPr>
        <p:txBody>
          <a:bodyPr/>
          <a:lstStyle/>
          <a:p>
            <a:r>
              <a:rPr lang="en-GB" b="1" dirty="0"/>
              <a:t>User Names and Passwords</a:t>
            </a:r>
            <a:endParaRPr lang="en-US" dirty="0">
              <a:latin typeface="Arial Unicode MS" panose="020B0604020202020204" pitchFamily="34" charset="-128"/>
            </a:endParaRPr>
          </a:p>
        </p:txBody>
      </p:sp>
      <p:sp>
        <p:nvSpPr>
          <p:cNvPr id="33800" name="Rectangle 8"/>
          <p:cNvSpPr>
            <a:spLocks noChangeArrowheads="1"/>
          </p:cNvSpPr>
          <p:nvPr/>
        </p:nvSpPr>
        <p:spPr bwMode="auto">
          <a:xfrm>
            <a:off x="304800" y="1547813"/>
            <a:ext cx="8585200" cy="2262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A username is Unique combination of characters that identifies user</a:t>
            </a:r>
          </a:p>
          <a:p>
            <a:pPr lvl="1">
              <a:spcBef>
                <a:spcPct val="5000"/>
              </a:spcBef>
              <a:buClr>
                <a:srgbClr val="D94439"/>
              </a:buClr>
              <a:buSzPct val="75000"/>
              <a:buFont typeface="Wingdings" panose="05000000000000000000" pitchFamily="2" charset="2"/>
              <a:buChar char="Ø"/>
            </a:pPr>
            <a:r>
              <a:rPr kumimoji="1" lang="en-US" sz="2600" b="1" dirty="0">
                <a:solidFill>
                  <a:schemeClr val="hlink"/>
                </a:solidFill>
              </a:rPr>
              <a:t>Password</a:t>
            </a:r>
            <a:r>
              <a:rPr kumimoji="1" lang="en-US" sz="2600" b="1" dirty="0">
                <a:solidFill>
                  <a:srgbClr val="000000"/>
                </a:solidFill>
              </a:rPr>
              <a:t> is private </a:t>
            </a:r>
            <a:br>
              <a:rPr kumimoji="1" lang="en-US" sz="2600" b="1" dirty="0">
                <a:solidFill>
                  <a:srgbClr val="000000"/>
                </a:solidFill>
              </a:rPr>
            </a:br>
            <a:r>
              <a:rPr kumimoji="1" lang="en-US" sz="2600" b="1" dirty="0">
                <a:solidFill>
                  <a:srgbClr val="000000"/>
                </a:solidFill>
              </a:rPr>
              <a:t>combination of </a:t>
            </a:r>
            <a:br>
              <a:rPr kumimoji="1" lang="en-US" sz="2600" b="1" dirty="0">
                <a:solidFill>
                  <a:srgbClr val="000000"/>
                </a:solidFill>
              </a:rPr>
            </a:br>
            <a:r>
              <a:rPr kumimoji="1" lang="en-US" sz="2600" b="1" dirty="0">
                <a:solidFill>
                  <a:srgbClr val="000000"/>
                </a:solidFill>
              </a:rPr>
              <a:t>characters associated </a:t>
            </a:r>
            <a:br>
              <a:rPr kumimoji="1" lang="en-US" sz="2600" b="1" dirty="0">
                <a:solidFill>
                  <a:srgbClr val="000000"/>
                </a:solidFill>
              </a:rPr>
            </a:br>
            <a:r>
              <a:rPr kumimoji="1" lang="en-US" sz="2600" b="1" dirty="0">
                <a:solidFill>
                  <a:srgbClr val="000000"/>
                </a:solidFill>
              </a:rPr>
              <a:t>with the user name </a:t>
            </a:r>
            <a:br>
              <a:rPr kumimoji="1" lang="en-US" sz="2600" b="1" dirty="0">
                <a:solidFill>
                  <a:srgbClr val="000000"/>
                </a:solidFill>
              </a:rPr>
            </a:br>
            <a:r>
              <a:rPr kumimoji="1" lang="en-US" sz="2600" b="1" dirty="0">
                <a:solidFill>
                  <a:srgbClr val="000000"/>
                </a:solidFill>
              </a:rPr>
              <a:t>that allows access </a:t>
            </a:r>
            <a:br>
              <a:rPr kumimoji="1" lang="en-US" sz="2600" b="1" dirty="0">
                <a:solidFill>
                  <a:srgbClr val="000000"/>
                </a:solidFill>
              </a:rPr>
            </a:br>
            <a:r>
              <a:rPr kumimoji="1" lang="en-US" sz="2600" b="1" dirty="0">
                <a:solidFill>
                  <a:srgbClr val="000000"/>
                </a:solidFill>
              </a:rPr>
              <a:t>to computer </a:t>
            </a:r>
            <a:br>
              <a:rPr kumimoji="1" lang="en-US" sz="2600" b="1" dirty="0">
                <a:solidFill>
                  <a:srgbClr val="000000"/>
                </a:solidFill>
              </a:rPr>
            </a:br>
            <a:r>
              <a:rPr kumimoji="1" lang="en-US" sz="2600" b="1" dirty="0">
                <a:solidFill>
                  <a:srgbClr val="000000"/>
                </a:solidFill>
              </a:rPr>
              <a:t>resources</a:t>
            </a:r>
          </a:p>
        </p:txBody>
      </p:sp>
      <p:pic>
        <p:nvPicPr>
          <p:cNvPr id="33802" name="Picture 10" descr="Fig11-00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3400" y="2209800"/>
            <a:ext cx="4533900" cy="340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2438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33795">
                                            <p:txEl>
                                              <p:pRg st="0" end="0"/>
                                            </p:txEl>
                                          </p:spTgt>
                                        </p:tgtEl>
                                        <p:attrNameLst>
                                          <p:attrName>style.visibility</p:attrName>
                                        </p:attrNameLst>
                                      </p:cBhvr>
                                      <p:to>
                                        <p:strVal val="visible"/>
                                      </p:to>
                                    </p:set>
                                    <p:animEffect transition="in" filter="wipe(left)">
                                      <p:cBhvr>
                                        <p:cTn id="7" dur="500"/>
                                        <p:tgtEl>
                                          <p:spTgt spid="33795">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33800">
                                            <p:txEl>
                                              <p:pRg st="0" end="0"/>
                                            </p:txEl>
                                          </p:spTgt>
                                        </p:tgtEl>
                                        <p:attrNameLst>
                                          <p:attrName>style.visibility</p:attrName>
                                        </p:attrNameLst>
                                      </p:cBhvr>
                                      <p:to>
                                        <p:strVal val="visible"/>
                                      </p:to>
                                    </p:set>
                                    <p:animEffect transition="in" filter="wipe(left)">
                                      <p:cBhvr>
                                        <p:cTn id="11" dur="500"/>
                                        <p:tgtEl>
                                          <p:spTgt spid="33800">
                                            <p:txEl>
                                              <p:pRg st="0" end="0"/>
                                            </p:txEl>
                                          </p:spTgt>
                                        </p:tgtEl>
                                      </p:cBhvr>
                                    </p:animEffect>
                                  </p:childTnLst>
                                </p:cTn>
                              </p:par>
                            </p:childTnLst>
                          </p:cTn>
                        </p:par>
                        <p:par>
                          <p:cTn id="12" fill="hold" nodeType="afterGroup">
                            <p:stCondLst>
                              <p:cond delay="5000"/>
                            </p:stCondLst>
                            <p:childTnLst>
                              <p:par>
                                <p:cTn id="13" presetID="22" presetClass="entr" presetSubtype="8" fill="hold" grpId="0" nodeType="afterEffect">
                                  <p:stCondLst>
                                    <p:cond delay="3000"/>
                                  </p:stCondLst>
                                  <p:childTnLst>
                                    <p:set>
                                      <p:cBhvr>
                                        <p:cTn id="14" dur="1" fill="hold">
                                          <p:stCondLst>
                                            <p:cond delay="0"/>
                                          </p:stCondLst>
                                        </p:cTn>
                                        <p:tgtEl>
                                          <p:spTgt spid="33800">
                                            <p:txEl>
                                              <p:pRg st="1" end="1"/>
                                            </p:txEl>
                                          </p:spTgt>
                                        </p:tgtEl>
                                        <p:attrNameLst>
                                          <p:attrName>style.visibility</p:attrName>
                                        </p:attrNameLst>
                                      </p:cBhvr>
                                      <p:to>
                                        <p:strVal val="visible"/>
                                      </p:to>
                                    </p:set>
                                    <p:animEffect transition="in" filter="wipe(left)">
                                      <p:cBhvr>
                                        <p:cTn id="15" dur="500"/>
                                        <p:tgtEl>
                                          <p:spTgt spid="33800">
                                            <p:txEl>
                                              <p:pRg st="1" end="1"/>
                                            </p:txEl>
                                          </p:spTgt>
                                        </p:tgtEl>
                                      </p:cBhvr>
                                    </p:animEffect>
                                  </p:childTnLst>
                                </p:cTn>
                              </p:par>
                            </p:childTnLst>
                          </p:cTn>
                        </p:par>
                        <p:par>
                          <p:cTn id="16" fill="hold" nodeType="afterGroup">
                            <p:stCondLst>
                              <p:cond delay="8500"/>
                            </p:stCondLst>
                            <p:childTnLst>
                              <p:par>
                                <p:cTn id="17" presetID="17" presetClass="entr" presetSubtype="10" fill="hold" nodeType="afterEffect">
                                  <p:stCondLst>
                                    <p:cond delay="2000"/>
                                  </p:stCondLst>
                                  <p:childTnLst>
                                    <p:set>
                                      <p:cBhvr>
                                        <p:cTn id="18" dur="1" fill="hold">
                                          <p:stCondLst>
                                            <p:cond delay="0"/>
                                          </p:stCondLst>
                                        </p:cTn>
                                        <p:tgtEl>
                                          <p:spTgt spid="33802"/>
                                        </p:tgtEl>
                                        <p:attrNameLst>
                                          <p:attrName>style.visibility</p:attrName>
                                        </p:attrNameLst>
                                      </p:cBhvr>
                                      <p:to>
                                        <p:strVal val="visible"/>
                                      </p:to>
                                    </p:set>
                                    <p:anim calcmode="lin" valueType="num">
                                      <p:cBhvr>
                                        <p:cTn id="19" dur="500" fill="hold"/>
                                        <p:tgtEl>
                                          <p:spTgt spid="33802"/>
                                        </p:tgtEl>
                                        <p:attrNameLst>
                                          <p:attrName>ppt_w</p:attrName>
                                        </p:attrNameLst>
                                      </p:cBhvr>
                                      <p:tavLst>
                                        <p:tav tm="0">
                                          <p:val>
                                            <p:fltVal val="0"/>
                                          </p:val>
                                        </p:tav>
                                        <p:tav tm="100000">
                                          <p:val>
                                            <p:strVal val="#ppt_w"/>
                                          </p:val>
                                        </p:tav>
                                      </p:tavLst>
                                    </p:anim>
                                    <p:anim calcmode="lin" valueType="num">
                                      <p:cBhvr>
                                        <p:cTn id="20" dur="500" fill="hold"/>
                                        <p:tgtEl>
                                          <p:spTgt spid="3380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5" grpId="0" build="p" bldLvl="5" autoUpdateAnimBg="0" advAuto="1000"/>
      <p:bldP spid="33800" grpId="0" build="p" bldLvl="2" autoUpdateAnimBg="0" advAuto="3000"/>
    </p:bld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35843" name="Rectangle 3"/>
          <p:cNvSpPr>
            <a:spLocks noGrp="1" noChangeArrowheads="1"/>
          </p:cNvSpPr>
          <p:nvPr>
            <p:ph idx="1"/>
          </p:nvPr>
        </p:nvSpPr>
        <p:spPr>
          <a:xfrm>
            <a:off x="304800" y="1090613"/>
            <a:ext cx="8585200" cy="738187"/>
          </a:xfrm>
        </p:spPr>
        <p:txBody>
          <a:bodyPr/>
          <a:lstStyle/>
          <a:p>
            <a:r>
              <a:rPr lang="en-US" dirty="0"/>
              <a:t>How can you make your password more secure?</a:t>
            </a:r>
            <a:endParaRPr lang="en-US" dirty="0">
              <a:latin typeface="Arial Unicode MS" panose="020B0604020202020204" pitchFamily="34" charset="-128"/>
            </a:endParaRPr>
          </a:p>
        </p:txBody>
      </p:sp>
      <p:sp>
        <p:nvSpPr>
          <p:cNvPr id="35848" name="Rectangle 8"/>
          <p:cNvSpPr>
            <a:spLocks noChangeArrowheads="1"/>
          </p:cNvSpPr>
          <p:nvPr/>
        </p:nvSpPr>
        <p:spPr bwMode="auto">
          <a:xfrm>
            <a:off x="304800" y="1524000"/>
            <a:ext cx="8585200" cy="609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Longer passwords provide greater security</a:t>
            </a:r>
            <a:endParaRPr kumimoji="1" lang="en-US" sz="2600" b="1" dirty="0">
              <a:solidFill>
                <a:srgbClr val="000000"/>
              </a:solidFill>
              <a:latin typeface="Arial Unicode MS" panose="020B0604020202020204" pitchFamily="34" charset="-128"/>
            </a:endParaRPr>
          </a:p>
        </p:txBody>
      </p:sp>
      <p:pic>
        <p:nvPicPr>
          <p:cNvPr id="35852" name="Picture 12" descr="Fig11-0011"/>
          <p:cNvPicPr>
            <a:picLocks noChangeAspect="1" noChangeArrowheads="1"/>
          </p:cNvPicPr>
          <p:nvPr/>
        </p:nvPicPr>
        <p:blipFill>
          <a:blip r:embed="rId2">
            <a:clrChange>
              <a:clrFrom>
                <a:srgbClr val="F2FCFD"/>
              </a:clrFrom>
              <a:clrTo>
                <a:srgbClr val="F2FCFD">
                  <a:alpha val="0"/>
                </a:srgbClr>
              </a:clrTo>
            </a:clrChange>
            <a:extLst>
              <a:ext uri="{28A0092B-C50C-407E-A947-70E740481C1C}">
                <a14:useLocalDpi xmlns:a14="http://schemas.microsoft.com/office/drawing/2010/main" val="0"/>
              </a:ext>
            </a:extLst>
          </a:blip>
          <a:srcRect/>
          <a:stretch>
            <a:fillRect/>
          </a:stretch>
        </p:blipFill>
        <p:spPr bwMode="auto">
          <a:xfrm>
            <a:off x="1066800" y="2133600"/>
            <a:ext cx="7162800" cy="37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93848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35843">
                                            <p:txEl>
                                              <p:pRg st="0" end="0"/>
                                            </p:txEl>
                                          </p:spTgt>
                                        </p:tgtEl>
                                        <p:attrNameLst>
                                          <p:attrName>style.visibility</p:attrName>
                                        </p:attrNameLst>
                                      </p:cBhvr>
                                      <p:to>
                                        <p:strVal val="visible"/>
                                      </p:to>
                                    </p:set>
                                    <p:animEffect transition="in" filter="wipe(left)">
                                      <p:cBhvr>
                                        <p:cTn id="7" dur="500"/>
                                        <p:tgtEl>
                                          <p:spTgt spid="35843">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35848">
                                            <p:txEl>
                                              <p:pRg st="0" end="0"/>
                                            </p:txEl>
                                          </p:spTgt>
                                        </p:tgtEl>
                                        <p:attrNameLst>
                                          <p:attrName>style.visibility</p:attrName>
                                        </p:attrNameLst>
                                      </p:cBhvr>
                                      <p:to>
                                        <p:strVal val="visible"/>
                                      </p:to>
                                    </p:set>
                                    <p:animEffect transition="in" filter="wipe(left)">
                                      <p:cBhvr>
                                        <p:cTn id="11" dur="500"/>
                                        <p:tgtEl>
                                          <p:spTgt spid="35848">
                                            <p:txEl>
                                              <p:pRg st="0" end="0"/>
                                            </p:txEl>
                                          </p:spTgt>
                                        </p:tgtEl>
                                      </p:cBhvr>
                                    </p:animEffect>
                                  </p:childTnLst>
                                </p:cTn>
                              </p:par>
                            </p:childTnLst>
                          </p:cTn>
                        </p:par>
                        <p:par>
                          <p:cTn id="12" fill="hold" nodeType="afterGroup">
                            <p:stCondLst>
                              <p:cond delay="5000"/>
                            </p:stCondLst>
                            <p:childTnLst>
                              <p:par>
                                <p:cTn id="13" presetID="2" presetClass="entr" presetSubtype="4" fill="hold" nodeType="afterEffect">
                                  <p:stCondLst>
                                    <p:cond delay="2000"/>
                                  </p:stCondLst>
                                  <p:childTnLst>
                                    <p:set>
                                      <p:cBhvr>
                                        <p:cTn id="14" dur="1" fill="hold">
                                          <p:stCondLst>
                                            <p:cond delay="0"/>
                                          </p:stCondLst>
                                        </p:cTn>
                                        <p:tgtEl>
                                          <p:spTgt spid="35852"/>
                                        </p:tgtEl>
                                        <p:attrNameLst>
                                          <p:attrName>style.visibility</p:attrName>
                                        </p:attrNameLst>
                                      </p:cBhvr>
                                      <p:to>
                                        <p:strVal val="visible"/>
                                      </p:to>
                                    </p:set>
                                    <p:anim calcmode="lin" valueType="num">
                                      <p:cBhvr additive="base">
                                        <p:cTn id="15" dur="500" fill="hold"/>
                                        <p:tgtEl>
                                          <p:spTgt spid="35852"/>
                                        </p:tgtEl>
                                        <p:attrNameLst>
                                          <p:attrName>ppt_x</p:attrName>
                                        </p:attrNameLst>
                                      </p:cBhvr>
                                      <p:tavLst>
                                        <p:tav tm="0">
                                          <p:val>
                                            <p:strVal val="#ppt_x"/>
                                          </p:val>
                                        </p:tav>
                                        <p:tav tm="100000">
                                          <p:val>
                                            <p:strVal val="#ppt_x"/>
                                          </p:val>
                                        </p:tav>
                                      </p:tavLst>
                                    </p:anim>
                                    <p:anim calcmode="lin" valueType="num">
                                      <p:cBhvr additive="base">
                                        <p:cTn id="16" dur="500" fill="hold"/>
                                        <p:tgtEl>
                                          <p:spTgt spid="358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bldLvl="5" autoUpdateAnimBg="0" advAuto="1000"/>
      <p:bldP spid="35848" grpId="0" build="p" bldLvl="2" autoUpdateAnimBg="0" advAuto="3000"/>
    </p:bld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37896" name="Rectangle 8"/>
          <p:cNvSpPr>
            <a:spLocks noChangeArrowheads="1"/>
          </p:cNvSpPr>
          <p:nvPr/>
        </p:nvSpPr>
        <p:spPr bwMode="auto">
          <a:xfrm>
            <a:off x="0" y="1066800"/>
            <a:ext cx="9144000" cy="5340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lang="en-US" sz="2800" b="1" dirty="0">
                <a:solidFill>
                  <a:srgbClr val="C00000"/>
                </a:solidFill>
              </a:rPr>
              <a:t>Possessed objects</a:t>
            </a:r>
            <a:endParaRPr lang="en-US" sz="2800" b="1" dirty="0">
              <a:latin typeface="Arial Unicode MS" panose="020B0604020202020204" pitchFamily="34" charset="-128"/>
            </a:endParaRPr>
          </a:p>
          <a:p>
            <a:pPr marL="1085850" lvl="2" indent="-514350">
              <a:spcBef>
                <a:spcPct val="5000"/>
              </a:spcBef>
              <a:buClr>
                <a:srgbClr val="D94439"/>
              </a:buClr>
              <a:buSzPct val="75000"/>
              <a:buFont typeface="Times New Roman" panose="02020603050405020304" pitchFamily="18" charset="0"/>
              <a:buChar char="―"/>
            </a:pPr>
            <a:r>
              <a:rPr kumimoji="1" lang="en-US" sz="2600" b="1" dirty="0">
                <a:solidFill>
                  <a:srgbClr val="000000"/>
                </a:solidFill>
              </a:rPr>
              <a:t>Items that you must carry to gain access to </a:t>
            </a:r>
            <a:br>
              <a:rPr kumimoji="1" lang="en-US" sz="2600" b="1" dirty="0">
                <a:solidFill>
                  <a:srgbClr val="000000"/>
                </a:solidFill>
              </a:rPr>
            </a:br>
            <a:r>
              <a:rPr kumimoji="1" lang="en-US" sz="2600" b="1" dirty="0">
                <a:solidFill>
                  <a:srgbClr val="000000"/>
                </a:solidFill>
              </a:rPr>
              <a:t>computer or facility, </a:t>
            </a:r>
            <a:r>
              <a:rPr kumimoji="1" lang="en-US" sz="2600" b="1" dirty="0" err="1">
                <a:solidFill>
                  <a:srgbClr val="000000"/>
                </a:solidFill>
              </a:rPr>
              <a:t>e.g</a:t>
            </a:r>
            <a:r>
              <a:rPr kumimoji="1" lang="en-US" sz="2600" b="1" dirty="0">
                <a:solidFill>
                  <a:srgbClr val="000000"/>
                </a:solidFill>
              </a:rPr>
              <a:t> </a:t>
            </a:r>
            <a:r>
              <a:rPr kumimoji="1" lang="en-GB" sz="2600" b="1" dirty="0">
                <a:solidFill>
                  <a:srgbClr val="000000"/>
                </a:solidFill>
              </a:rPr>
              <a:t>badges, cards, smart cards, and keys. </a:t>
            </a:r>
            <a:r>
              <a:rPr kumimoji="1" lang="en-US" sz="2600" b="1" dirty="0">
                <a:solidFill>
                  <a:srgbClr val="000000"/>
                </a:solidFill>
              </a:rPr>
              <a:t>Often used with numeric password called </a:t>
            </a:r>
            <a:r>
              <a:rPr kumimoji="1" lang="en-US" sz="2600" b="1" dirty="0">
                <a:solidFill>
                  <a:schemeClr val="hlink"/>
                </a:solidFill>
              </a:rPr>
              <a:t>personal  identification number (PIN) </a:t>
            </a:r>
            <a:r>
              <a:rPr kumimoji="1" lang="en-US" sz="2600" b="1" dirty="0" err="1">
                <a:solidFill>
                  <a:schemeClr val="hlink"/>
                </a:solidFill>
              </a:rPr>
              <a:t>e.g</a:t>
            </a:r>
            <a:r>
              <a:rPr kumimoji="1" lang="en-US" sz="2600" b="1" dirty="0">
                <a:solidFill>
                  <a:schemeClr val="hlink"/>
                </a:solidFill>
              </a:rPr>
              <a:t> ATM pin</a:t>
            </a:r>
            <a:r>
              <a:rPr kumimoji="1" lang="en-US" sz="2600" dirty="0">
                <a:solidFill>
                  <a:schemeClr val="hlink"/>
                </a:solidFill>
              </a:rPr>
              <a:t>.</a:t>
            </a:r>
          </a:p>
          <a:p>
            <a:pPr marL="1085850" lvl="2" indent="-514350">
              <a:spcBef>
                <a:spcPct val="5000"/>
              </a:spcBef>
              <a:buClr>
                <a:srgbClr val="D94439"/>
              </a:buClr>
              <a:buSzPct val="75000"/>
              <a:buFont typeface="Times New Roman" panose="02020603050405020304" pitchFamily="18" charset="0"/>
              <a:buChar char="―"/>
            </a:pPr>
            <a:r>
              <a:rPr lang="en-US" sz="2800" dirty="0"/>
              <a:t>Access control can be enhanced by implementing multilevel authentication policies such as assigning users log on accounts, use of smart cards and a personal identification number (PIN). </a:t>
            </a:r>
          </a:p>
          <a:p>
            <a:pPr lvl="1">
              <a:spcBef>
                <a:spcPct val="5000"/>
              </a:spcBef>
              <a:buClr>
                <a:srgbClr val="D94439"/>
              </a:buClr>
              <a:buSzPct val="75000"/>
              <a:buFont typeface="Wingdings" panose="05000000000000000000" pitchFamily="2" charset="2"/>
              <a:buChar char="Ø"/>
            </a:pPr>
            <a:r>
              <a:rPr lang="en-US" sz="2800" b="1" dirty="0">
                <a:solidFill>
                  <a:srgbClr val="C00000"/>
                </a:solidFill>
              </a:rPr>
              <a:t>Security monitors </a:t>
            </a:r>
            <a:r>
              <a:rPr lang="en-US" sz="2800" dirty="0"/>
              <a:t>are programs that monitor and keep a log file or record of computer systems and protect them from unauthorized access. </a:t>
            </a:r>
            <a:endParaRPr lang="en-GB" sz="2800" dirty="0"/>
          </a:p>
          <a:p>
            <a:pPr lvl="1">
              <a:spcBef>
                <a:spcPct val="5000"/>
              </a:spcBef>
              <a:buClr>
                <a:srgbClr val="D94439"/>
              </a:buClr>
              <a:buSzPct val="75000"/>
              <a:buFont typeface="Wingdings" panose="05000000000000000000" pitchFamily="2" charset="2"/>
              <a:buChar char="Ø"/>
            </a:pPr>
            <a:endParaRPr lang="en-GB" sz="2800" dirty="0"/>
          </a:p>
          <a:p>
            <a:pPr lvl="1">
              <a:spcBef>
                <a:spcPct val="5000"/>
              </a:spcBef>
              <a:buClr>
                <a:srgbClr val="D94439"/>
              </a:buClr>
              <a:buSzPct val="75000"/>
              <a:buFont typeface="Wingdings" panose="05000000000000000000" pitchFamily="2" charset="2"/>
              <a:buChar char="Ø"/>
            </a:pPr>
            <a:endParaRPr kumimoji="1" lang="en-US" sz="2600" b="1" dirty="0">
              <a:solidFill>
                <a:schemeClr val="hlink"/>
              </a:solidFill>
              <a:latin typeface="Arial Unicode MS" panose="020B0604020202020204" pitchFamily="34" charset="-128"/>
            </a:endParaRPr>
          </a:p>
        </p:txBody>
      </p:sp>
    </p:spTree>
    <p:extLst>
      <p:ext uri="{BB962C8B-B14F-4D97-AF65-F5344CB8AC3E}">
        <p14:creationId xmlns:p14="http://schemas.microsoft.com/office/powerpoint/2010/main" val="20109631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8000"/>
                                  </p:stCondLst>
                                  <p:childTnLst>
                                    <p:set>
                                      <p:cBhvr>
                                        <p:cTn id="6" dur="1" fill="hold">
                                          <p:stCondLst>
                                            <p:cond delay="0"/>
                                          </p:stCondLst>
                                        </p:cTn>
                                        <p:tgtEl>
                                          <p:spTgt spid="37896">
                                            <p:txEl>
                                              <p:pRg st="0" end="0"/>
                                            </p:txEl>
                                          </p:spTgt>
                                        </p:tgtEl>
                                        <p:attrNameLst>
                                          <p:attrName>style.visibility</p:attrName>
                                        </p:attrNameLst>
                                      </p:cBhvr>
                                      <p:to>
                                        <p:strVal val="visible"/>
                                      </p:to>
                                    </p:set>
                                    <p:animEffect transition="in" filter="wipe(left)">
                                      <p:cBhvr>
                                        <p:cTn id="7" dur="500"/>
                                        <p:tgtEl>
                                          <p:spTgt spid="37896">
                                            <p:txEl>
                                              <p:pRg st="0" end="0"/>
                                            </p:txEl>
                                          </p:spTgt>
                                        </p:tgtEl>
                                      </p:cBhvr>
                                    </p:animEffect>
                                  </p:childTnLst>
                                </p:cTn>
                              </p:par>
                              <p:par>
                                <p:cTn id="8" presetID="22" presetClass="entr" presetSubtype="8" fill="hold" grpId="0" nodeType="withEffect">
                                  <p:stCondLst>
                                    <p:cond delay="12000"/>
                                  </p:stCondLst>
                                  <p:childTnLst>
                                    <p:set>
                                      <p:cBhvr>
                                        <p:cTn id="9" dur="1" fill="hold">
                                          <p:stCondLst>
                                            <p:cond delay="0"/>
                                          </p:stCondLst>
                                        </p:cTn>
                                        <p:tgtEl>
                                          <p:spTgt spid="37896">
                                            <p:txEl>
                                              <p:pRg st="1" end="1"/>
                                            </p:txEl>
                                          </p:spTgt>
                                        </p:tgtEl>
                                        <p:attrNameLst>
                                          <p:attrName>style.visibility</p:attrName>
                                        </p:attrNameLst>
                                      </p:cBhvr>
                                      <p:to>
                                        <p:strVal val="visible"/>
                                      </p:to>
                                    </p:set>
                                    <p:animEffect transition="in" filter="wipe(left)">
                                      <p:cBhvr>
                                        <p:cTn id="10" dur="500"/>
                                        <p:tgtEl>
                                          <p:spTgt spid="37896">
                                            <p:txEl>
                                              <p:pRg st="1" end="1"/>
                                            </p:txEl>
                                          </p:spTgt>
                                        </p:tgtEl>
                                      </p:cBhvr>
                                    </p:animEffect>
                                  </p:childTnLst>
                                </p:cTn>
                              </p:par>
                              <p:par>
                                <p:cTn id="11" presetID="22" presetClass="entr" presetSubtype="8" fill="hold" grpId="0" nodeType="withEffect">
                                  <p:stCondLst>
                                    <p:cond delay="28000"/>
                                  </p:stCondLst>
                                  <p:childTnLst>
                                    <p:set>
                                      <p:cBhvr>
                                        <p:cTn id="12" dur="1" fill="hold">
                                          <p:stCondLst>
                                            <p:cond delay="0"/>
                                          </p:stCondLst>
                                        </p:cTn>
                                        <p:tgtEl>
                                          <p:spTgt spid="37896">
                                            <p:txEl>
                                              <p:pRg st="2" end="2"/>
                                            </p:txEl>
                                          </p:spTgt>
                                        </p:tgtEl>
                                        <p:attrNameLst>
                                          <p:attrName>style.visibility</p:attrName>
                                        </p:attrNameLst>
                                      </p:cBhvr>
                                      <p:to>
                                        <p:strVal val="visible"/>
                                      </p:to>
                                    </p:set>
                                    <p:animEffect transition="in" filter="wipe(left)">
                                      <p:cBhvr>
                                        <p:cTn id="13" dur="500"/>
                                        <p:tgtEl>
                                          <p:spTgt spid="37896">
                                            <p:txEl>
                                              <p:pRg st="2" end="2"/>
                                            </p:txEl>
                                          </p:spTgt>
                                        </p:tgtEl>
                                      </p:cBhvr>
                                    </p:animEffect>
                                  </p:childTnLst>
                                </p:cTn>
                              </p:par>
                            </p:childTnLst>
                          </p:cTn>
                        </p:par>
                        <p:par>
                          <p:cTn id="14" fill="hold">
                            <p:stCondLst>
                              <p:cond delay="28500"/>
                            </p:stCondLst>
                            <p:childTnLst>
                              <p:par>
                                <p:cTn id="15" presetID="22" presetClass="entr" presetSubtype="8" fill="hold" grpId="0" nodeType="afterEffect">
                                  <p:stCondLst>
                                    <p:cond delay="40000"/>
                                  </p:stCondLst>
                                  <p:childTnLst>
                                    <p:set>
                                      <p:cBhvr>
                                        <p:cTn id="16" dur="1" fill="hold">
                                          <p:stCondLst>
                                            <p:cond delay="0"/>
                                          </p:stCondLst>
                                        </p:cTn>
                                        <p:tgtEl>
                                          <p:spTgt spid="37896">
                                            <p:txEl>
                                              <p:pRg st="3" end="3"/>
                                            </p:txEl>
                                          </p:spTgt>
                                        </p:tgtEl>
                                        <p:attrNameLst>
                                          <p:attrName>style.visibility</p:attrName>
                                        </p:attrNameLst>
                                      </p:cBhvr>
                                      <p:to>
                                        <p:strVal val="visible"/>
                                      </p:to>
                                    </p:set>
                                    <p:animEffect transition="in" filter="wipe(left)">
                                      <p:cBhvr>
                                        <p:cTn id="17" dur="500"/>
                                        <p:tgtEl>
                                          <p:spTgt spid="3789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6" grpId="0" build="p" bldLvl="2" autoUpdateAnimBg="0" advAuto="4000"/>
    </p:bld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39939" name="Rectangle 3"/>
          <p:cNvSpPr>
            <a:spLocks noGrp="1" noChangeArrowheads="1"/>
          </p:cNvSpPr>
          <p:nvPr>
            <p:ph idx="1"/>
          </p:nvPr>
        </p:nvSpPr>
        <p:spPr>
          <a:xfrm>
            <a:off x="304800" y="1090613"/>
            <a:ext cx="8585200" cy="738187"/>
          </a:xfrm>
        </p:spPr>
        <p:txBody>
          <a:bodyPr/>
          <a:lstStyle/>
          <a:p>
            <a:pPr marL="0" indent="0">
              <a:buNone/>
            </a:pPr>
            <a:r>
              <a:rPr lang="en-US" dirty="0">
                <a:solidFill>
                  <a:schemeClr val="hlink"/>
                </a:solidFill>
              </a:rPr>
              <a:t>Biometric devices</a:t>
            </a:r>
            <a:endParaRPr lang="en-US" dirty="0">
              <a:latin typeface="Arial Unicode MS" panose="020B0604020202020204" pitchFamily="34" charset="-128"/>
            </a:endParaRPr>
          </a:p>
        </p:txBody>
      </p:sp>
      <p:sp>
        <p:nvSpPr>
          <p:cNvPr id="39944" name="Rectangle 8"/>
          <p:cNvSpPr>
            <a:spLocks noChangeArrowheads="1"/>
          </p:cNvSpPr>
          <p:nvPr/>
        </p:nvSpPr>
        <p:spPr bwMode="auto">
          <a:xfrm>
            <a:off x="304800" y="1524000"/>
            <a:ext cx="4876800" cy="3886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Authenticates person’s identity using a human characteristic</a:t>
            </a:r>
          </a:p>
          <a:p>
            <a:pPr lvl="2">
              <a:spcBef>
                <a:spcPct val="20000"/>
              </a:spcBef>
              <a:buClr>
                <a:srgbClr val="D94439"/>
              </a:buClr>
              <a:buFont typeface="Wingdings" panose="05000000000000000000" pitchFamily="2" charset="2"/>
              <a:buChar char="§"/>
            </a:pPr>
            <a:r>
              <a:rPr kumimoji="1" lang="en-US" dirty="0">
                <a:solidFill>
                  <a:srgbClr val="000000"/>
                </a:solidFill>
              </a:rPr>
              <a:t>Fingerprint, hand geometry, voice, signature, and iris</a:t>
            </a:r>
          </a:p>
          <a:p>
            <a:pPr lvl="1">
              <a:spcBef>
                <a:spcPct val="20000"/>
              </a:spcBef>
              <a:buClr>
                <a:srgbClr val="D94439"/>
              </a:buClr>
              <a:buFont typeface="Wingdings" panose="05000000000000000000" pitchFamily="2" charset="2"/>
              <a:buChar char="Ø"/>
            </a:pPr>
            <a:r>
              <a:rPr lang="en-US" dirty="0"/>
              <a:t>Biometric security is a growing form of unauthorized control measure that takes the user’s attributes such as voice, fingerprints and facial recognition. For example, you can log on swap a finger on a finger print swap windows. </a:t>
            </a:r>
            <a:endParaRPr lang="en-GB" dirty="0"/>
          </a:p>
          <a:p>
            <a:pPr lvl="2">
              <a:spcBef>
                <a:spcPct val="20000"/>
              </a:spcBef>
              <a:buClr>
                <a:srgbClr val="D94439"/>
              </a:buClr>
              <a:buFont typeface="Wingdings" panose="05000000000000000000" pitchFamily="2" charset="2"/>
              <a:buChar char="§"/>
            </a:pPr>
            <a:endParaRPr kumimoji="1" lang="en-US" dirty="0">
              <a:solidFill>
                <a:srgbClr val="000000"/>
              </a:solidFill>
              <a:latin typeface="Arial Unicode MS" panose="020B0604020202020204" pitchFamily="34" charset="-128"/>
            </a:endParaRPr>
          </a:p>
        </p:txBody>
      </p:sp>
      <p:pic>
        <p:nvPicPr>
          <p:cNvPr id="39945" name="Picture 9" descr="Fig11-00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2888" y="1184275"/>
            <a:ext cx="3333750" cy="4759325"/>
          </a:xfrm>
          <a:prstGeom prst="rect">
            <a:avLst/>
          </a:prstGeom>
          <a:noFill/>
          <a:effectLst>
            <a:outerShdw dist="35921" dir="2700000" algn="ctr" rotWithShape="0">
              <a:srgbClr val="808080"/>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1701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39939">
                                            <p:txEl>
                                              <p:pRg st="0" end="0"/>
                                            </p:txEl>
                                          </p:spTgt>
                                        </p:tgtEl>
                                        <p:attrNameLst>
                                          <p:attrName>style.visibility</p:attrName>
                                        </p:attrNameLst>
                                      </p:cBhvr>
                                      <p:to>
                                        <p:strVal val="visible"/>
                                      </p:to>
                                    </p:set>
                                    <p:animEffect transition="in" filter="wipe(left)">
                                      <p:cBhvr>
                                        <p:cTn id="7" dur="500"/>
                                        <p:tgtEl>
                                          <p:spTgt spid="39939">
                                            <p:txEl>
                                              <p:pRg st="0" end="0"/>
                                            </p:txEl>
                                          </p:spTgt>
                                        </p:tgtEl>
                                      </p:cBhvr>
                                    </p:animEffect>
                                  </p:childTnLst>
                                </p:cTn>
                              </p:par>
                            </p:childTnLst>
                          </p:cTn>
                        </p:par>
                        <p:par>
                          <p:cTn id="8" fill="hold" nodeType="afterGroup">
                            <p:stCondLst>
                              <p:cond delay="1500"/>
                            </p:stCondLst>
                            <p:childTnLst>
                              <p:par>
                                <p:cTn id="9" presetID="3" presetClass="entr" presetSubtype="10" fill="hold" nodeType="afterEffect">
                                  <p:stCondLst>
                                    <p:cond delay="2000"/>
                                  </p:stCondLst>
                                  <p:childTnLst>
                                    <p:set>
                                      <p:cBhvr>
                                        <p:cTn id="10" dur="1" fill="hold">
                                          <p:stCondLst>
                                            <p:cond delay="0"/>
                                          </p:stCondLst>
                                        </p:cTn>
                                        <p:tgtEl>
                                          <p:spTgt spid="39945"/>
                                        </p:tgtEl>
                                        <p:attrNameLst>
                                          <p:attrName>style.visibility</p:attrName>
                                        </p:attrNameLst>
                                      </p:cBhvr>
                                      <p:to>
                                        <p:strVal val="visible"/>
                                      </p:to>
                                    </p:set>
                                    <p:animEffect transition="in" filter="blinds(horizontal)">
                                      <p:cBhvr>
                                        <p:cTn id="11" dur="500"/>
                                        <p:tgtEl>
                                          <p:spTgt spid="39945"/>
                                        </p:tgtEl>
                                      </p:cBhvr>
                                    </p:animEffect>
                                  </p:childTnLst>
                                </p:cTn>
                              </p:par>
                            </p:childTnLst>
                          </p:cTn>
                        </p:par>
                        <p:par>
                          <p:cTn id="12" fill="hold" nodeType="afterGroup">
                            <p:stCondLst>
                              <p:cond delay="4000"/>
                            </p:stCondLst>
                            <p:childTnLst>
                              <p:par>
                                <p:cTn id="13" presetID="22" presetClass="entr" presetSubtype="8" fill="hold" grpId="0" nodeType="afterEffect">
                                  <p:stCondLst>
                                    <p:cond delay="4000"/>
                                  </p:stCondLst>
                                  <p:childTnLst>
                                    <p:set>
                                      <p:cBhvr>
                                        <p:cTn id="14" dur="1" fill="hold">
                                          <p:stCondLst>
                                            <p:cond delay="0"/>
                                          </p:stCondLst>
                                        </p:cTn>
                                        <p:tgtEl>
                                          <p:spTgt spid="39944">
                                            <p:txEl>
                                              <p:pRg st="0" end="0"/>
                                            </p:txEl>
                                          </p:spTgt>
                                        </p:tgtEl>
                                        <p:attrNameLst>
                                          <p:attrName>style.visibility</p:attrName>
                                        </p:attrNameLst>
                                      </p:cBhvr>
                                      <p:to>
                                        <p:strVal val="visible"/>
                                      </p:to>
                                    </p:set>
                                    <p:animEffect transition="in" filter="wipe(left)">
                                      <p:cBhvr>
                                        <p:cTn id="15" dur="500"/>
                                        <p:tgtEl>
                                          <p:spTgt spid="39944">
                                            <p:txEl>
                                              <p:pRg st="0" end="0"/>
                                            </p:txEl>
                                          </p:spTgt>
                                        </p:tgtEl>
                                      </p:cBhvr>
                                    </p:animEffect>
                                  </p:childTnLst>
                                </p:cTn>
                              </p:par>
                            </p:childTnLst>
                          </p:cTn>
                        </p:par>
                        <p:par>
                          <p:cTn id="16" fill="hold" nodeType="afterGroup">
                            <p:stCondLst>
                              <p:cond delay="8500"/>
                            </p:stCondLst>
                            <p:childTnLst>
                              <p:par>
                                <p:cTn id="17" presetID="22" presetClass="entr" presetSubtype="8" fill="hold" grpId="0" nodeType="afterEffect">
                                  <p:stCondLst>
                                    <p:cond delay="4000"/>
                                  </p:stCondLst>
                                  <p:childTnLst>
                                    <p:set>
                                      <p:cBhvr>
                                        <p:cTn id="18" dur="1" fill="hold">
                                          <p:stCondLst>
                                            <p:cond delay="0"/>
                                          </p:stCondLst>
                                        </p:cTn>
                                        <p:tgtEl>
                                          <p:spTgt spid="39944">
                                            <p:txEl>
                                              <p:pRg st="1" end="1"/>
                                            </p:txEl>
                                          </p:spTgt>
                                        </p:tgtEl>
                                        <p:attrNameLst>
                                          <p:attrName>style.visibility</p:attrName>
                                        </p:attrNameLst>
                                      </p:cBhvr>
                                      <p:to>
                                        <p:strVal val="visible"/>
                                      </p:to>
                                    </p:set>
                                    <p:animEffect transition="in" filter="wipe(left)">
                                      <p:cBhvr>
                                        <p:cTn id="19" dur="500"/>
                                        <p:tgtEl>
                                          <p:spTgt spid="39944">
                                            <p:txEl>
                                              <p:pRg st="1" end="1"/>
                                            </p:txEl>
                                          </p:spTgt>
                                        </p:tgtEl>
                                      </p:cBhvr>
                                    </p:animEffect>
                                  </p:childTnLst>
                                </p:cTn>
                              </p:par>
                            </p:childTnLst>
                          </p:cTn>
                        </p:par>
                        <p:par>
                          <p:cTn id="20" fill="hold">
                            <p:stCondLst>
                              <p:cond delay="13000"/>
                            </p:stCondLst>
                            <p:childTnLst>
                              <p:par>
                                <p:cTn id="21" presetID="22" presetClass="entr" presetSubtype="8" fill="hold" grpId="0" nodeType="afterEffect">
                                  <p:stCondLst>
                                    <p:cond delay="24000"/>
                                  </p:stCondLst>
                                  <p:childTnLst>
                                    <p:set>
                                      <p:cBhvr>
                                        <p:cTn id="22" dur="1" fill="hold">
                                          <p:stCondLst>
                                            <p:cond delay="0"/>
                                          </p:stCondLst>
                                        </p:cTn>
                                        <p:tgtEl>
                                          <p:spTgt spid="39944">
                                            <p:txEl>
                                              <p:pRg st="2" end="2"/>
                                            </p:txEl>
                                          </p:spTgt>
                                        </p:tgtEl>
                                        <p:attrNameLst>
                                          <p:attrName>style.visibility</p:attrName>
                                        </p:attrNameLst>
                                      </p:cBhvr>
                                      <p:to>
                                        <p:strVal val="visible"/>
                                      </p:to>
                                    </p:set>
                                    <p:animEffect transition="in" filter="wipe(left)">
                                      <p:cBhvr>
                                        <p:cTn id="23" dur="500"/>
                                        <p:tgtEl>
                                          <p:spTgt spid="3994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9" grpId="0" build="p" bldLvl="5" autoUpdateAnimBg="0" advAuto="1000"/>
      <p:bldP spid="39944" grpId="0" build="p" bldLvl="3" autoUpdateAnimBg="0" advAuto="4000"/>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sz="3200" dirty="0"/>
              <a:t>vii. Identifying appropriate ways of protecting data in computer systems. </a:t>
            </a:r>
          </a:p>
        </p:txBody>
      </p:sp>
      <p:sp>
        <p:nvSpPr>
          <p:cNvPr id="41987" name="Rectangle 3"/>
          <p:cNvSpPr>
            <a:spLocks noGrp="1" noChangeArrowheads="1"/>
          </p:cNvSpPr>
          <p:nvPr>
            <p:ph idx="1"/>
          </p:nvPr>
        </p:nvSpPr>
        <p:spPr>
          <a:xfrm>
            <a:off x="304800" y="1090613"/>
            <a:ext cx="8585200" cy="738187"/>
          </a:xfrm>
        </p:spPr>
        <p:txBody>
          <a:bodyPr/>
          <a:lstStyle/>
          <a:p>
            <a:pPr marL="0" indent="0">
              <a:buNone/>
            </a:pPr>
            <a:r>
              <a:rPr lang="en-US" dirty="0">
                <a:solidFill>
                  <a:srgbClr val="C00000"/>
                </a:solidFill>
              </a:rPr>
              <a:t>Callback systems</a:t>
            </a:r>
            <a:endParaRPr lang="en-US" dirty="0"/>
          </a:p>
        </p:txBody>
      </p:sp>
      <p:sp>
        <p:nvSpPr>
          <p:cNvPr id="41993" name="AutoShape 9"/>
          <p:cNvSpPr>
            <a:spLocks noChangeArrowheads="1"/>
          </p:cNvSpPr>
          <p:nvPr/>
        </p:nvSpPr>
        <p:spPr bwMode="auto">
          <a:xfrm>
            <a:off x="2400300" y="3673475"/>
            <a:ext cx="4343400" cy="2193925"/>
          </a:xfrm>
          <a:prstGeom prst="doubleWave">
            <a:avLst>
              <a:gd name="adj1" fmla="val 6500"/>
              <a:gd name="adj2" fmla="val 0"/>
            </a:avLst>
          </a:prstGeom>
          <a:solidFill>
            <a:srgbClr val="808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274320" rIns="0" bIns="0" anchor="ctr" anchorCtr="1"/>
          <a:lstStyle/>
          <a:p>
            <a:pPr algn="ctr">
              <a:spcBef>
                <a:spcPct val="20000"/>
              </a:spcBef>
              <a:buClr>
                <a:schemeClr val="accent1"/>
              </a:buClr>
              <a:buSzPct val="80000"/>
              <a:buFont typeface="Monotype Sorts" pitchFamily="2" charset="2"/>
              <a:buNone/>
            </a:pPr>
            <a:r>
              <a:rPr kumimoji="1" lang="en-US" sz="2000" dirty="0">
                <a:solidFill>
                  <a:srgbClr val="FFFFCC"/>
                </a:solidFill>
                <a:latin typeface="Times New Roman" panose="02020603050405020304" pitchFamily="18" charset="0"/>
              </a:rPr>
              <a:t>Callback systems work best for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users who regularly work at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the same remote location,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such as at home or branch office</a:t>
            </a:r>
          </a:p>
          <a:p>
            <a:pPr algn="ctr"/>
            <a:endParaRPr lang="en-US" sz="2000" dirty="0"/>
          </a:p>
        </p:txBody>
      </p:sp>
      <p:sp>
        <p:nvSpPr>
          <p:cNvPr id="41996" name="AutoShape 12"/>
          <p:cNvSpPr>
            <a:spLocks noChangeArrowheads="1"/>
          </p:cNvSpPr>
          <p:nvPr/>
        </p:nvSpPr>
        <p:spPr bwMode="auto">
          <a:xfrm>
            <a:off x="4572000" y="1768475"/>
            <a:ext cx="4343400" cy="2193925"/>
          </a:xfrm>
          <a:prstGeom prst="doubleWave">
            <a:avLst>
              <a:gd name="adj1" fmla="val 6500"/>
              <a:gd name="adj2" fmla="val 0"/>
            </a:avLst>
          </a:prstGeom>
          <a:solidFill>
            <a:srgbClr val="0080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365760" rIns="0" bIns="0" anchor="ctr" anchorCtr="1"/>
          <a:lstStyle/>
          <a:p>
            <a:pPr algn="ctr">
              <a:spcBef>
                <a:spcPct val="20000"/>
              </a:spcBef>
              <a:buClr>
                <a:schemeClr val="accent1"/>
              </a:buClr>
              <a:buSzPct val="80000"/>
              <a:buFont typeface="Monotype Sorts" pitchFamily="2" charset="2"/>
              <a:buNone/>
            </a:pPr>
            <a:r>
              <a:rPr kumimoji="1" lang="en-US" sz="2000" dirty="0">
                <a:solidFill>
                  <a:srgbClr val="FFFFCC"/>
                </a:solidFill>
                <a:latin typeface="Times New Roman" panose="02020603050405020304" pitchFamily="18" charset="0"/>
              </a:rPr>
              <a:t>Some networks utilize callback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systems as an access control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method to authenticate remote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or mobile users</a:t>
            </a:r>
          </a:p>
          <a:p>
            <a:pPr algn="ctr"/>
            <a:endParaRPr lang="en-US" sz="2000" dirty="0"/>
          </a:p>
        </p:txBody>
      </p:sp>
      <p:sp>
        <p:nvSpPr>
          <p:cNvPr id="41999" name="AutoShape 15"/>
          <p:cNvSpPr>
            <a:spLocks noChangeArrowheads="1"/>
          </p:cNvSpPr>
          <p:nvPr/>
        </p:nvSpPr>
        <p:spPr bwMode="auto">
          <a:xfrm>
            <a:off x="228600" y="1784350"/>
            <a:ext cx="4343400" cy="2193925"/>
          </a:xfrm>
          <a:prstGeom prst="doubleWave">
            <a:avLst>
              <a:gd name="adj1" fmla="val 6500"/>
              <a:gd name="adj2" fmla="val 0"/>
            </a:avLst>
          </a:prstGeom>
          <a:solidFill>
            <a:srgbClr val="9933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365760" rIns="0" bIns="0" anchor="ctr" anchorCtr="1"/>
          <a:lstStyle/>
          <a:p>
            <a:pPr algn="ctr">
              <a:spcBef>
                <a:spcPct val="20000"/>
              </a:spcBef>
              <a:buClr>
                <a:schemeClr val="accent1"/>
              </a:buClr>
              <a:buSzPct val="80000"/>
              <a:buFont typeface="Monotype Sorts" pitchFamily="2" charset="2"/>
              <a:buNone/>
            </a:pPr>
            <a:r>
              <a:rPr kumimoji="1" lang="en-US" sz="2000" dirty="0">
                <a:solidFill>
                  <a:srgbClr val="FFFFCC"/>
                </a:solidFill>
                <a:latin typeface="Times New Roman" panose="02020603050405020304" pitchFamily="18" charset="0"/>
              </a:rPr>
              <a:t>User connects to computer only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after the computer calls that user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back at a previously established </a:t>
            </a:r>
            <a:br>
              <a:rPr kumimoji="1" lang="en-US" sz="2000" dirty="0">
                <a:solidFill>
                  <a:srgbClr val="FFFFCC"/>
                </a:solidFill>
                <a:latin typeface="Times New Roman" panose="02020603050405020304" pitchFamily="18" charset="0"/>
              </a:rPr>
            </a:br>
            <a:r>
              <a:rPr kumimoji="1" lang="en-US" sz="2000" dirty="0">
                <a:solidFill>
                  <a:srgbClr val="FFFFCC"/>
                </a:solidFill>
                <a:latin typeface="Times New Roman" panose="02020603050405020304" pitchFamily="18" charset="0"/>
              </a:rPr>
              <a:t>telephone number</a:t>
            </a:r>
          </a:p>
          <a:p>
            <a:pPr algn="ctr"/>
            <a:endParaRPr lang="en-US" sz="2000" dirty="0"/>
          </a:p>
        </p:txBody>
      </p:sp>
    </p:spTree>
    <p:extLst>
      <p:ext uri="{BB962C8B-B14F-4D97-AF65-F5344CB8AC3E}">
        <p14:creationId xmlns:p14="http://schemas.microsoft.com/office/powerpoint/2010/main" val="42186465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41987">
                                            <p:txEl>
                                              <p:pRg st="0" end="0"/>
                                            </p:txEl>
                                          </p:spTgt>
                                        </p:tgtEl>
                                        <p:attrNameLst>
                                          <p:attrName>style.visibility</p:attrName>
                                        </p:attrNameLst>
                                      </p:cBhvr>
                                      <p:to>
                                        <p:strVal val="visible"/>
                                      </p:to>
                                    </p:set>
                                    <p:animEffect transition="in" filter="wipe(left)">
                                      <p:cBhvr>
                                        <p:cTn id="7" dur="500"/>
                                        <p:tgtEl>
                                          <p:spTgt spid="41987">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41999"/>
                                        </p:tgtEl>
                                        <p:attrNameLst>
                                          <p:attrName>style.visibility</p:attrName>
                                        </p:attrNameLst>
                                      </p:cBhvr>
                                      <p:to>
                                        <p:strVal val="visible"/>
                                      </p:to>
                                    </p:set>
                                    <p:animEffect transition="in" filter="wipe(left)">
                                      <p:cBhvr>
                                        <p:cTn id="11" dur="500"/>
                                        <p:tgtEl>
                                          <p:spTgt spid="41999"/>
                                        </p:tgtEl>
                                      </p:cBhvr>
                                    </p:animEffect>
                                  </p:childTnLst>
                                </p:cTn>
                              </p:par>
                            </p:childTnLst>
                          </p:cTn>
                        </p:par>
                        <p:par>
                          <p:cTn id="12" fill="hold" nodeType="afterGroup">
                            <p:stCondLst>
                              <p:cond delay="5000"/>
                            </p:stCondLst>
                            <p:childTnLst>
                              <p:par>
                                <p:cTn id="13" presetID="22" presetClass="entr" presetSubtype="2" fill="hold" grpId="0" nodeType="afterEffect">
                                  <p:stCondLst>
                                    <p:cond delay="4000"/>
                                  </p:stCondLst>
                                  <p:childTnLst>
                                    <p:set>
                                      <p:cBhvr>
                                        <p:cTn id="14" dur="1" fill="hold">
                                          <p:stCondLst>
                                            <p:cond delay="0"/>
                                          </p:stCondLst>
                                        </p:cTn>
                                        <p:tgtEl>
                                          <p:spTgt spid="41996"/>
                                        </p:tgtEl>
                                        <p:attrNameLst>
                                          <p:attrName>style.visibility</p:attrName>
                                        </p:attrNameLst>
                                      </p:cBhvr>
                                      <p:to>
                                        <p:strVal val="visible"/>
                                      </p:to>
                                    </p:set>
                                    <p:animEffect transition="in" filter="wipe(right)">
                                      <p:cBhvr>
                                        <p:cTn id="15" dur="500"/>
                                        <p:tgtEl>
                                          <p:spTgt spid="41996"/>
                                        </p:tgtEl>
                                      </p:cBhvr>
                                    </p:animEffect>
                                  </p:childTnLst>
                                </p:cTn>
                              </p:par>
                            </p:childTnLst>
                          </p:cTn>
                        </p:par>
                        <p:par>
                          <p:cTn id="16" fill="hold" nodeType="afterGroup">
                            <p:stCondLst>
                              <p:cond delay="9500"/>
                            </p:stCondLst>
                            <p:childTnLst>
                              <p:par>
                                <p:cTn id="17" presetID="22" presetClass="entr" presetSubtype="8" fill="hold" grpId="0" nodeType="afterEffect">
                                  <p:stCondLst>
                                    <p:cond delay="4000"/>
                                  </p:stCondLst>
                                  <p:childTnLst>
                                    <p:set>
                                      <p:cBhvr>
                                        <p:cTn id="18" dur="1" fill="hold">
                                          <p:stCondLst>
                                            <p:cond delay="0"/>
                                          </p:stCondLst>
                                        </p:cTn>
                                        <p:tgtEl>
                                          <p:spTgt spid="41993"/>
                                        </p:tgtEl>
                                        <p:attrNameLst>
                                          <p:attrName>style.visibility</p:attrName>
                                        </p:attrNameLst>
                                      </p:cBhvr>
                                      <p:to>
                                        <p:strVal val="visible"/>
                                      </p:to>
                                    </p:set>
                                    <p:animEffect transition="in" filter="wipe(left)">
                                      <p:cBhvr>
                                        <p:cTn id="19" dur="500"/>
                                        <p:tgtEl>
                                          <p:spTgt spid="419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7" grpId="0" build="p" bldLvl="5" autoUpdateAnimBg="0" advAuto="1000"/>
      <p:bldP spid="41993" grpId="0" animBg="1" autoUpdateAnimBg="0"/>
      <p:bldP spid="41996" grpId="0" animBg="1" autoUpdateAnimBg="0"/>
      <p:bldP spid="41999" grpId="0" animBg="1" autoUpdateAnimBg="0"/>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527" name="AutoShape 15"/>
          <p:cNvSpPr>
            <a:spLocks noChangeArrowheads="1"/>
          </p:cNvSpPr>
          <p:nvPr/>
        </p:nvSpPr>
        <p:spPr bwMode="auto">
          <a:xfrm rot="21600000">
            <a:off x="4114800" y="1524000"/>
            <a:ext cx="4801344" cy="2057400"/>
          </a:xfrm>
          <a:prstGeom prst="flowChartPunchedTape">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228600" bIns="0" anchorCtr="1"/>
          <a:lstStyle/>
          <a:p>
            <a:pPr algn="ctr"/>
            <a:r>
              <a:rPr kumimoji="1" lang="en-US" sz="2800" dirty="0">
                <a:solidFill>
                  <a:srgbClr val="FFFFCC"/>
                </a:solidFill>
                <a:effectLst>
                  <a:outerShdw blurRad="38100" dist="38100" dir="2700000" algn="tl">
                    <a:srgbClr val="000000"/>
                  </a:outerShdw>
                </a:effectLst>
                <a:latin typeface="Times New Roman" panose="02020603050405020304" pitchFamily="18" charset="0"/>
              </a:rPr>
              <a:t>A Secure site</a:t>
            </a:r>
            <a:r>
              <a:rPr kumimoji="1" lang="en-US" sz="2800" dirty="0">
                <a:solidFill>
                  <a:srgbClr val="000000"/>
                </a:solidFill>
                <a:latin typeface="Times New Roman" panose="02020603050405020304" pitchFamily="18" charset="0"/>
              </a:rPr>
              <a:t> </a:t>
            </a:r>
            <a:br>
              <a:rPr kumimoji="1" lang="en-US" sz="2000" dirty="0">
                <a:solidFill>
                  <a:srgbClr val="000000"/>
                </a:solidFill>
                <a:latin typeface="Times New Roman" panose="02020603050405020304" pitchFamily="18" charset="0"/>
              </a:rPr>
            </a:br>
            <a:r>
              <a:rPr kumimoji="1" lang="en-US" sz="2000" dirty="0">
                <a:solidFill>
                  <a:srgbClr val="000000"/>
                </a:solidFill>
                <a:latin typeface="Times New Roman" panose="02020603050405020304" pitchFamily="18" charset="0"/>
              </a:rPr>
              <a:t>is Web site that uses encryption to secure data</a:t>
            </a:r>
          </a:p>
          <a:p>
            <a:pPr algn="ctr"/>
            <a:endParaRPr kumimoji="1" lang="en-US" sz="2000" dirty="0">
              <a:solidFill>
                <a:srgbClr val="000000"/>
              </a:solidFill>
              <a:latin typeface="Times New Roman" panose="02020603050405020304" pitchFamily="18" charset="0"/>
            </a:endParaRPr>
          </a:p>
        </p:txBody>
      </p:sp>
      <p:sp>
        <p:nvSpPr>
          <p:cNvPr id="64514" name="Rectangle 2"/>
          <p:cNvSpPr>
            <a:spLocks noGrp="1" noChangeArrowheads="1"/>
          </p:cNvSpPr>
          <p:nvPr>
            <p:ph type="title"/>
          </p:nvPr>
        </p:nvSpPr>
        <p:spPr/>
        <p:txBody>
          <a:bodyPr/>
          <a:lstStyle/>
          <a:p>
            <a:r>
              <a:rPr lang="en-US" sz="3200" dirty="0"/>
              <a:t>vii. Identifying appropriate ways of protecting data in computer systems. </a:t>
            </a:r>
            <a:endParaRPr lang="en-US" sz="3200" dirty="0">
              <a:latin typeface="Arial Unicode MS" panose="020B0604020202020204" pitchFamily="34" charset="-128"/>
            </a:endParaRPr>
          </a:p>
        </p:txBody>
      </p:sp>
      <p:sp>
        <p:nvSpPr>
          <p:cNvPr id="64515" name="Rectangle 3"/>
          <p:cNvSpPr>
            <a:spLocks noGrp="1" noChangeArrowheads="1"/>
          </p:cNvSpPr>
          <p:nvPr>
            <p:ph idx="1"/>
          </p:nvPr>
        </p:nvSpPr>
        <p:spPr>
          <a:xfrm>
            <a:off x="304800" y="1090613"/>
            <a:ext cx="8839200" cy="585787"/>
          </a:xfrm>
        </p:spPr>
        <p:txBody>
          <a:bodyPr/>
          <a:lstStyle/>
          <a:p>
            <a:r>
              <a:rPr lang="en-US" sz="2600" b="1" dirty="0">
                <a:solidFill>
                  <a:srgbClr val="FF0000"/>
                </a:solidFill>
              </a:rPr>
              <a:t>Secure web data transmission using HTTP+SSL = HTTPS </a:t>
            </a:r>
            <a:endParaRPr lang="en-US" sz="2600" b="1" dirty="0">
              <a:solidFill>
                <a:srgbClr val="FF0000"/>
              </a:solidFill>
              <a:latin typeface="Arial Unicode MS" panose="020B0604020202020204" pitchFamily="34" charset="-128"/>
            </a:endParaRPr>
          </a:p>
        </p:txBody>
      </p:sp>
      <p:sp>
        <p:nvSpPr>
          <p:cNvPr id="64530" name="AutoShape 18"/>
          <p:cNvSpPr>
            <a:spLocks noChangeArrowheads="1"/>
          </p:cNvSpPr>
          <p:nvPr/>
        </p:nvSpPr>
        <p:spPr bwMode="auto">
          <a:xfrm flipV="1">
            <a:off x="5076056" y="4149080"/>
            <a:ext cx="3995936" cy="2379712"/>
          </a:xfrm>
          <a:prstGeom prst="flowChartPunchedTape">
            <a:avLst/>
          </a:prstGeom>
          <a:solidFill>
            <a:schemeClr val="accent3">
              <a:lumMod val="40000"/>
              <a:lumOff val="60000"/>
            </a:schemeClr>
          </a:solidFill>
          <a:ln>
            <a:noFill/>
          </a:ln>
          <a:effectLst/>
        </p:spPr>
        <p:txBody>
          <a:bodyPr rot="10800000" lIns="0" rIns="0" anchor="ctr"/>
          <a:lstStyle/>
          <a:p>
            <a:pPr marL="0" lvl="1" algn="ctr">
              <a:spcBef>
                <a:spcPct val="5000"/>
              </a:spcBef>
              <a:buClr>
                <a:srgbClr val="D94439"/>
              </a:buClr>
              <a:buSzPct val="75000"/>
            </a:pPr>
            <a:r>
              <a:rPr lang="en-US" dirty="0"/>
              <a:t>Users apply for SSL certificate from a certificate authority (CA). A CA is an Authorized person or company that issues and verifies SSL certificates.</a:t>
            </a:r>
          </a:p>
        </p:txBody>
      </p:sp>
      <p:sp>
        <p:nvSpPr>
          <p:cNvPr id="64521" name="AutoShape 9"/>
          <p:cNvSpPr>
            <a:spLocks noChangeArrowheads="1"/>
          </p:cNvSpPr>
          <p:nvPr/>
        </p:nvSpPr>
        <p:spPr bwMode="auto">
          <a:xfrm>
            <a:off x="1028700" y="1562100"/>
            <a:ext cx="3086100" cy="2057400"/>
          </a:xfrm>
          <a:prstGeom prst="flowChartPunchedTape">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1"/>
          <a:lstStyle/>
          <a:p>
            <a:pPr algn="ctr"/>
            <a:br>
              <a:rPr kumimoji="1" lang="en-US" sz="2000" dirty="0">
                <a:solidFill>
                  <a:srgbClr val="000000"/>
                </a:solidFill>
                <a:latin typeface="Times New Roman" panose="02020603050405020304" pitchFamily="18" charset="0"/>
              </a:rPr>
            </a:br>
            <a:r>
              <a:rPr kumimoji="1" lang="en-US" sz="2000" dirty="0">
                <a:solidFill>
                  <a:srgbClr val="000000"/>
                </a:solidFill>
                <a:latin typeface="Times New Roman" panose="02020603050405020304" pitchFamily="18" charset="0"/>
              </a:rPr>
              <a:t>Many Web browsers </a:t>
            </a:r>
            <a:br>
              <a:rPr kumimoji="1" lang="en-US" sz="2000" dirty="0">
                <a:solidFill>
                  <a:srgbClr val="000000"/>
                </a:solidFill>
                <a:latin typeface="Times New Roman" panose="02020603050405020304" pitchFamily="18" charset="0"/>
              </a:rPr>
            </a:br>
            <a:r>
              <a:rPr kumimoji="1" lang="en-US" sz="2000" dirty="0">
                <a:solidFill>
                  <a:srgbClr val="000000"/>
                </a:solidFill>
                <a:latin typeface="Times New Roman" panose="02020603050405020304" pitchFamily="18" charset="0"/>
              </a:rPr>
              <a:t>use encryption </a:t>
            </a:r>
          </a:p>
          <a:p>
            <a:pPr algn="ctr"/>
            <a:endParaRPr kumimoji="1" lang="en-US" sz="2000" dirty="0">
              <a:solidFill>
                <a:srgbClr val="000000"/>
              </a:solidFill>
              <a:latin typeface="Times New Roman" panose="02020603050405020304" pitchFamily="18" charset="0"/>
            </a:endParaRPr>
          </a:p>
        </p:txBody>
      </p:sp>
      <p:sp>
        <p:nvSpPr>
          <p:cNvPr id="12" name="object 3"/>
          <p:cNvSpPr/>
          <p:nvPr/>
        </p:nvSpPr>
        <p:spPr>
          <a:xfrm>
            <a:off x="381000" y="3619500"/>
            <a:ext cx="4106420" cy="1628564"/>
          </a:xfrm>
          <a:prstGeom prst="rect">
            <a:avLst/>
          </a:prstGeom>
          <a:blipFill>
            <a:blip r:embed="rId3" cstate="print">
              <a:extLst>
                <a:ext uri="{BEBA8EAE-BF5A-486C-A8C5-ECC9F3942E4B}">
                  <a14:imgProps xmlns:a14="http://schemas.microsoft.com/office/drawing/2010/main">
                    <a14:imgLayer r:embed="rId4">
                      <a14:imgEffect>
                        <a14:brightnessContrast contrast="-20000"/>
                      </a14:imgEffect>
                    </a14:imgLayer>
                  </a14:imgProps>
                </a:ext>
              </a:extLst>
            </a:blip>
            <a:stretch>
              <a:fillRect/>
            </a:stretch>
          </a:blipFill>
        </p:spPr>
        <p:txBody>
          <a:bodyPr wrap="square" lIns="0" tIns="0" rIns="0" bIns="0" rtlCol="0"/>
          <a:lstStyle/>
          <a:p>
            <a:endParaRPr/>
          </a:p>
        </p:txBody>
      </p:sp>
      <p:sp>
        <p:nvSpPr>
          <p:cNvPr id="13" name="object 5"/>
          <p:cNvSpPr/>
          <p:nvPr/>
        </p:nvSpPr>
        <p:spPr>
          <a:xfrm>
            <a:off x="381000" y="5362350"/>
            <a:ext cx="4381500" cy="1042416"/>
          </a:xfrm>
          <a:prstGeom prst="rect">
            <a:avLst/>
          </a:prstGeom>
          <a:blipFill>
            <a:blip r:embed="rId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867695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64515">
                                            <p:txEl>
                                              <p:pRg st="0" end="0"/>
                                            </p:txEl>
                                          </p:spTgt>
                                        </p:tgtEl>
                                        <p:attrNameLst>
                                          <p:attrName>style.visibility</p:attrName>
                                        </p:attrNameLst>
                                      </p:cBhvr>
                                      <p:to>
                                        <p:strVal val="visible"/>
                                      </p:to>
                                    </p:set>
                                    <p:animEffect transition="in" filter="wipe(left)">
                                      <p:cBhvr>
                                        <p:cTn id="7" dur="500"/>
                                        <p:tgtEl>
                                          <p:spTgt spid="64515">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2000"/>
                                  </p:stCondLst>
                                  <p:childTnLst>
                                    <p:set>
                                      <p:cBhvr>
                                        <p:cTn id="10" dur="1" fill="hold">
                                          <p:stCondLst>
                                            <p:cond delay="0"/>
                                          </p:stCondLst>
                                        </p:cTn>
                                        <p:tgtEl>
                                          <p:spTgt spid="64521"/>
                                        </p:tgtEl>
                                        <p:attrNameLst>
                                          <p:attrName>style.visibility</p:attrName>
                                        </p:attrNameLst>
                                      </p:cBhvr>
                                      <p:to>
                                        <p:strVal val="visible"/>
                                      </p:to>
                                    </p:set>
                                    <p:animEffect transition="in" filter="wipe(left)">
                                      <p:cBhvr>
                                        <p:cTn id="11" dur="500"/>
                                        <p:tgtEl>
                                          <p:spTgt spid="64521"/>
                                        </p:tgtEl>
                                      </p:cBhvr>
                                    </p:animEffect>
                                  </p:childTnLst>
                                </p:cTn>
                              </p:par>
                            </p:childTnLst>
                          </p:cTn>
                        </p:par>
                        <p:par>
                          <p:cTn id="12" fill="hold" nodeType="afterGroup">
                            <p:stCondLst>
                              <p:cond delay="4000"/>
                            </p:stCondLst>
                            <p:childTnLst>
                              <p:par>
                                <p:cTn id="13" presetID="22" presetClass="entr" presetSubtype="2" fill="hold" grpId="0" nodeType="afterEffect">
                                  <p:stCondLst>
                                    <p:cond delay="2000"/>
                                  </p:stCondLst>
                                  <p:childTnLst>
                                    <p:set>
                                      <p:cBhvr>
                                        <p:cTn id="14" dur="1" fill="hold">
                                          <p:stCondLst>
                                            <p:cond delay="0"/>
                                          </p:stCondLst>
                                        </p:cTn>
                                        <p:tgtEl>
                                          <p:spTgt spid="64527"/>
                                        </p:tgtEl>
                                        <p:attrNameLst>
                                          <p:attrName>style.visibility</p:attrName>
                                        </p:attrNameLst>
                                      </p:cBhvr>
                                      <p:to>
                                        <p:strVal val="visible"/>
                                      </p:to>
                                    </p:set>
                                    <p:animEffect transition="in" filter="wipe(right)">
                                      <p:cBhvr>
                                        <p:cTn id="15" dur="500"/>
                                        <p:tgtEl>
                                          <p:spTgt spid="64527"/>
                                        </p:tgtEl>
                                      </p:cBhvr>
                                    </p:animEffect>
                                  </p:childTnLst>
                                </p:cTn>
                              </p:par>
                            </p:childTnLst>
                          </p:cTn>
                        </p:par>
                        <p:par>
                          <p:cTn id="16" fill="hold" nodeType="afterGroup">
                            <p:stCondLst>
                              <p:cond delay="6500"/>
                            </p:stCondLst>
                            <p:childTnLst>
                              <p:par>
                                <p:cTn id="17" presetID="22" presetClass="entr" presetSubtype="8" fill="hold" grpId="0" nodeType="afterEffect">
                                  <p:stCondLst>
                                    <p:cond delay="2000"/>
                                  </p:stCondLst>
                                  <p:childTnLst>
                                    <p:set>
                                      <p:cBhvr>
                                        <p:cTn id="18" dur="1" fill="hold">
                                          <p:stCondLst>
                                            <p:cond delay="0"/>
                                          </p:stCondLst>
                                        </p:cTn>
                                        <p:tgtEl>
                                          <p:spTgt spid="64530"/>
                                        </p:tgtEl>
                                        <p:attrNameLst>
                                          <p:attrName>style.visibility</p:attrName>
                                        </p:attrNameLst>
                                      </p:cBhvr>
                                      <p:to>
                                        <p:strVal val="visible"/>
                                      </p:to>
                                    </p:set>
                                    <p:animEffect transition="in" filter="wipe(left)">
                                      <p:cBhvr>
                                        <p:cTn id="19" dur="500"/>
                                        <p:tgtEl>
                                          <p:spTgt spid="645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27" grpId="0" animBg="1" autoUpdateAnimBg="0"/>
      <p:bldP spid="64515" grpId="0" build="p" bldLvl="5" autoUpdateAnimBg="0" advAuto="1000"/>
      <p:bldP spid="64530" grpId="0" animBg="1" autoUpdateAnimBg="0"/>
      <p:bldP spid="64521" grpId="0" animBg="1" autoUpdateAnimBg="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2800" dirty="0"/>
              <a:t>viii. Identifying types of computer crimes</a:t>
            </a:r>
          </a:p>
        </p:txBody>
      </p:sp>
      <p:sp>
        <p:nvSpPr>
          <p:cNvPr id="3" name="Content Placeholder 2"/>
          <p:cNvSpPr>
            <a:spLocks noGrp="1"/>
          </p:cNvSpPr>
          <p:nvPr>
            <p:ph idx="1"/>
          </p:nvPr>
        </p:nvSpPr>
        <p:spPr/>
        <p:txBody>
          <a:bodyPr/>
          <a:lstStyle/>
          <a:p>
            <a:pPr marL="0" indent="0">
              <a:buNone/>
            </a:pPr>
            <a:r>
              <a:rPr lang="en-US" sz="1800" dirty="0"/>
              <a:t>The following are some examples of crimes perpetuated by use of computers.</a:t>
            </a:r>
          </a:p>
          <a:p>
            <a:r>
              <a:rPr lang="en-US" sz="1800" b="1" dirty="0"/>
              <a:t>Physical theft </a:t>
            </a:r>
            <a:endParaRPr lang="en-GB" sz="1800" b="1" dirty="0"/>
          </a:p>
          <a:p>
            <a:r>
              <a:rPr lang="en-US" sz="1800" dirty="0"/>
              <a:t>The physical theft of computer hardware and software is the most widespread related crime especially in developing countries. </a:t>
            </a:r>
            <a:endParaRPr lang="en-GB" sz="1800" dirty="0"/>
          </a:p>
          <a:p>
            <a:r>
              <a:rPr lang="en-US" sz="1800" dirty="0"/>
              <a:t>The most common issues now, we here cases of people breaking into an office or firm and stealing computers, hard disks and other valuable computer accessories. In most cases such theft can be done by untrustworthy employees of firm or by outsiders. The reason behind an act may be commercial, destruction to sensitive information or sabotage. </a:t>
            </a:r>
            <a:endParaRPr lang="en-GB" sz="1800" dirty="0"/>
          </a:p>
          <a:p>
            <a:pPr marL="0" indent="0">
              <a:buNone/>
            </a:pPr>
            <a:r>
              <a:rPr lang="en-US" sz="1800" b="1" dirty="0"/>
              <a:t>Control measures against theft </a:t>
            </a:r>
            <a:endParaRPr lang="en-GB" sz="1800" b="1" dirty="0"/>
          </a:p>
          <a:p>
            <a:pPr lvl="0"/>
            <a:r>
              <a:rPr lang="en-US" sz="1800" dirty="0"/>
              <a:t>Employ security agents to keep watch over information centers and restricted backup sites. </a:t>
            </a:r>
            <a:endParaRPr lang="en-GB" sz="1800" dirty="0"/>
          </a:p>
          <a:p>
            <a:pPr lvl="0"/>
            <a:r>
              <a:rPr lang="en-US" sz="1800" dirty="0"/>
              <a:t>Reinforce weak access points like windows, door and roofing with metallic grills and strong padlocks. </a:t>
            </a:r>
            <a:endParaRPr lang="en-GB" sz="1800" dirty="0"/>
          </a:p>
          <a:p>
            <a:pPr lvl="0"/>
            <a:r>
              <a:rPr lang="en-US" sz="1800" dirty="0"/>
              <a:t>Motivate workers so that they feel a sense of belonging in order to make them proud and trusted custodians of the company resources. </a:t>
            </a:r>
            <a:endParaRPr lang="en-GB" sz="1800" dirty="0"/>
          </a:p>
          <a:p>
            <a:pPr lvl="0"/>
            <a:r>
              <a:rPr lang="en-US" sz="1800" dirty="0"/>
              <a:t>Insure the hardware resources with a reputable insurance firm. </a:t>
            </a:r>
            <a:endParaRPr lang="en-GB" sz="18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2800" dirty="0"/>
              <a:t>viii. Identifying types of computer crimes</a:t>
            </a:r>
          </a:p>
        </p:txBody>
      </p:sp>
      <p:sp>
        <p:nvSpPr>
          <p:cNvPr id="3" name="Content Placeholder 2"/>
          <p:cNvSpPr>
            <a:spLocks noGrp="1"/>
          </p:cNvSpPr>
          <p:nvPr>
            <p:ph idx="1"/>
          </p:nvPr>
        </p:nvSpPr>
        <p:spPr/>
        <p:txBody>
          <a:bodyPr/>
          <a:lstStyle/>
          <a:p>
            <a:pPr marL="0" indent="0">
              <a:buNone/>
            </a:pPr>
            <a:r>
              <a:rPr lang="en-US" sz="2400" b="1" dirty="0"/>
              <a:t>Piracy </a:t>
            </a:r>
            <a:endParaRPr lang="en-GB" sz="2400" b="1" dirty="0"/>
          </a:p>
          <a:p>
            <a:r>
              <a:rPr lang="en-US" sz="2400" dirty="0"/>
              <a:t>Piracy is a form of intellectual property theft which means illegal copying of software, information or data. Software, information and data are protected by copyright and patent laws. </a:t>
            </a:r>
            <a:endParaRPr lang="en-GB" sz="2400" dirty="0"/>
          </a:p>
          <a:p>
            <a:r>
              <a:rPr lang="en-US" sz="2400" b="1" dirty="0"/>
              <a:t>Control measures against piracy </a:t>
            </a:r>
            <a:endParaRPr lang="en-GB" sz="2400" b="1" dirty="0"/>
          </a:p>
          <a:p>
            <a:r>
              <a:rPr lang="en-US" sz="2400" dirty="0"/>
              <a:t>There are several ways of reducing piracy </a:t>
            </a:r>
            <a:endParaRPr lang="en-GB" sz="2400" dirty="0"/>
          </a:p>
          <a:p>
            <a:pPr lvl="0"/>
            <a:r>
              <a:rPr lang="en-US" sz="2400" dirty="0"/>
              <a:t>Enforce laws that protect the owners of data and information against piracy. </a:t>
            </a:r>
            <a:endParaRPr lang="en-GB" sz="2400" dirty="0"/>
          </a:p>
          <a:p>
            <a:pPr lvl="0"/>
            <a:r>
              <a:rPr lang="en-US" sz="2400" dirty="0"/>
              <a:t>Make software cheap enough to increase affordability. </a:t>
            </a:r>
            <a:endParaRPr lang="en-GB" sz="2400" dirty="0"/>
          </a:p>
          <a:p>
            <a:pPr lvl="0"/>
            <a:r>
              <a:rPr lang="en-US" sz="2400" dirty="0"/>
              <a:t>Use licenses and certificates to identify original software. </a:t>
            </a:r>
            <a:endParaRPr lang="en-GB" sz="2400" dirty="0"/>
          </a:p>
          <a:p>
            <a:pPr lvl="0"/>
            <a:r>
              <a:rPr lang="en-US" sz="2400" dirty="0"/>
              <a:t>Set installation passwords that deter illegal installation of software. </a:t>
            </a:r>
            <a:endParaRPr lang="en-GB" sz="2400" dirty="0"/>
          </a:p>
        </p:txBody>
      </p:sp>
    </p:spTree>
    <p:extLst>
      <p:ext uri="{BB962C8B-B14F-4D97-AF65-F5344CB8AC3E}">
        <p14:creationId xmlns:p14="http://schemas.microsoft.com/office/powerpoint/2010/main" val="27422069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2800" dirty="0"/>
              <a:t>viii. Identifying types of computer crimes</a:t>
            </a:r>
          </a:p>
        </p:txBody>
      </p:sp>
      <p:sp>
        <p:nvSpPr>
          <p:cNvPr id="3" name="Content Placeholder 2"/>
          <p:cNvSpPr>
            <a:spLocks noGrp="1"/>
          </p:cNvSpPr>
          <p:nvPr>
            <p:ph idx="1"/>
          </p:nvPr>
        </p:nvSpPr>
        <p:spPr/>
        <p:txBody>
          <a:bodyPr/>
          <a:lstStyle/>
          <a:p>
            <a:r>
              <a:rPr lang="en-US" sz="2400" b="1" dirty="0"/>
              <a:t>Fraud  </a:t>
            </a:r>
            <a:endParaRPr lang="en-GB" sz="2400" b="1" dirty="0"/>
          </a:p>
          <a:p>
            <a:r>
              <a:rPr lang="en-US" sz="2400" dirty="0"/>
              <a:t>Fraud is stealing by false pretense. Fraudsters can be either employees in a company, non-existent company that purports to offer internet services such as selling vehicles etc. other form of fraud may also involve computerized production and use of counterfeit documents. This is due to the dynamic growth of internet and mobile computing, sophisticated cybercrimes. </a:t>
            </a:r>
            <a:endParaRPr lang="en-GB" sz="2400" dirty="0"/>
          </a:p>
          <a:p>
            <a:r>
              <a:rPr lang="en-US" sz="2400" b="1" dirty="0"/>
              <a:t>Sabotage </a:t>
            </a:r>
            <a:endParaRPr lang="en-GB" sz="2400" b="1" dirty="0"/>
          </a:p>
          <a:p>
            <a:r>
              <a:rPr lang="en-US" sz="2400" dirty="0"/>
              <a:t>Sabotage refers to illegal destruction of data and information with the aim of crippling services delivery, or causing great loss to an organization. Sabotage is usually carried out by disgruntled employees or competitors with the intention of causing harm to an organization. </a:t>
            </a:r>
            <a:endParaRPr lang="en-GB" sz="2400" dirty="0"/>
          </a:p>
        </p:txBody>
      </p:sp>
    </p:spTree>
    <p:extLst>
      <p:ext uri="{BB962C8B-B14F-4D97-AF65-F5344CB8AC3E}">
        <p14:creationId xmlns:p14="http://schemas.microsoft.com/office/powerpoint/2010/main" val="5995654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2800" dirty="0"/>
              <a:t>viii. Identifying types of computer crimes</a:t>
            </a:r>
          </a:p>
        </p:txBody>
      </p:sp>
      <p:sp>
        <p:nvSpPr>
          <p:cNvPr id="3" name="Content Placeholder 2"/>
          <p:cNvSpPr>
            <a:spLocks noGrp="1"/>
          </p:cNvSpPr>
          <p:nvPr>
            <p:ph idx="1"/>
          </p:nvPr>
        </p:nvSpPr>
        <p:spPr/>
        <p:txBody>
          <a:bodyPr/>
          <a:lstStyle/>
          <a:p>
            <a:r>
              <a:rPr lang="en-US" sz="2800" b="1" dirty="0"/>
              <a:t>Eavesdropping </a:t>
            </a:r>
            <a:endParaRPr lang="en-GB" sz="2800" b="1" dirty="0"/>
          </a:p>
          <a:p>
            <a:r>
              <a:rPr lang="en-US" sz="2800" dirty="0"/>
              <a:t>Eavesdropping refers to tapping into communication channels to get information. Hackers mainly use eavesdropping to access private or confidential information from internet users or from poorly secured information system. </a:t>
            </a:r>
            <a:endParaRPr lang="en-GB" sz="2800" dirty="0"/>
          </a:p>
          <a:p>
            <a:r>
              <a:rPr lang="en-US" sz="2800" dirty="0"/>
              <a:t> </a:t>
            </a:r>
            <a:r>
              <a:rPr lang="en-US" sz="2800" b="1" dirty="0"/>
              <a:t>Surveillance (monitoring)  </a:t>
            </a:r>
            <a:endParaRPr lang="en-GB" sz="2800" b="1" dirty="0"/>
          </a:p>
          <a:p>
            <a:r>
              <a:rPr lang="en-US" sz="2800" dirty="0"/>
              <a:t>Surveillance refers to monitoring use of computer system and networks using background programs such as spyware and cookies. The information gathered may be used for one reason or the other e.g. spreading sabotage. </a:t>
            </a:r>
            <a:endParaRPr lang="en-GB" sz="2800" dirty="0"/>
          </a:p>
        </p:txBody>
      </p:sp>
    </p:spTree>
    <p:extLst>
      <p:ext uri="{BB962C8B-B14F-4D97-AF65-F5344CB8AC3E}">
        <p14:creationId xmlns:p14="http://schemas.microsoft.com/office/powerpoint/2010/main" val="2773866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7664" y="0"/>
            <a:ext cx="7596336" cy="1000108"/>
          </a:xfrm>
        </p:spPr>
        <p:txBody>
          <a:bodyPr/>
          <a:lstStyle/>
          <a:p>
            <a:pPr algn="l"/>
            <a:r>
              <a:rPr lang="en-US" sz="2800" dirty="0"/>
              <a:t>a. Computer security </a:t>
            </a:r>
            <a:br>
              <a:rPr lang="en-US" sz="2800" dirty="0"/>
            </a:br>
            <a:r>
              <a:rPr lang="en-US" sz="2400" dirty="0"/>
              <a:t> </a:t>
            </a:r>
            <a:r>
              <a:rPr lang="en-US" sz="2400" dirty="0" err="1"/>
              <a:t>i</a:t>
            </a:r>
            <a:r>
              <a:rPr lang="en-US" sz="2400" dirty="0"/>
              <a:t>. Forms of computer security </a:t>
            </a:r>
            <a:r>
              <a:rPr lang="en-US" sz="2000" dirty="0"/>
              <a:t>(data and physical security)</a:t>
            </a:r>
            <a:endParaRPr lang="en-GB" sz="2400" dirty="0"/>
          </a:p>
        </p:txBody>
      </p:sp>
      <p:sp>
        <p:nvSpPr>
          <p:cNvPr id="3" name="Content Placeholder 2"/>
          <p:cNvSpPr>
            <a:spLocks noGrp="1"/>
          </p:cNvSpPr>
          <p:nvPr>
            <p:ph sz="half" idx="1"/>
          </p:nvPr>
        </p:nvSpPr>
        <p:spPr>
          <a:xfrm>
            <a:off x="107504" y="1066800"/>
            <a:ext cx="8856984" cy="5602560"/>
          </a:xfrm>
        </p:spPr>
        <p:txBody>
          <a:bodyPr/>
          <a:lstStyle/>
          <a:p>
            <a:r>
              <a:rPr lang="en-US" sz="2400" b="1" i="1" dirty="0"/>
              <a:t>Data Security</a:t>
            </a:r>
            <a:r>
              <a:rPr lang="en-US" sz="2400" i="1" dirty="0"/>
              <a:t> refers to protective measures that are applied to ensure integrity, availability and confidentiality of data or information</a:t>
            </a:r>
            <a:r>
              <a:rPr lang="en-US" sz="2400" dirty="0"/>
              <a:t>.</a:t>
            </a:r>
          </a:p>
          <a:p>
            <a:pPr lvl="1"/>
            <a:r>
              <a:rPr lang="en-US" b="1" dirty="0"/>
              <a:t>Integrity</a:t>
            </a:r>
            <a:r>
              <a:rPr lang="en-US" dirty="0"/>
              <a:t> means prevention of unauthorized modification of data and data corruption.</a:t>
            </a:r>
            <a:r>
              <a:rPr lang="en-US" b="1" i="1" dirty="0"/>
              <a:t> Data corruption</a:t>
            </a:r>
            <a:r>
              <a:rPr lang="en-US" i="1" dirty="0"/>
              <a:t> refers to errors in data that may occur during reading, writing, processing, storage or transmission of said data which may introduce unintended/unwanted changes to the original data</a:t>
            </a:r>
            <a:r>
              <a:rPr lang="en-US" dirty="0"/>
              <a:t>.</a:t>
            </a:r>
            <a:endParaRPr lang="en-GB" dirty="0"/>
          </a:p>
          <a:p>
            <a:pPr lvl="1"/>
            <a:r>
              <a:rPr lang="en-US" b="1" dirty="0"/>
              <a:t>Availability</a:t>
            </a:r>
            <a:r>
              <a:rPr lang="en-US" dirty="0"/>
              <a:t> means prevention of unauthorized withholding of data access (Intended users can access whenever they need to access).</a:t>
            </a:r>
          </a:p>
          <a:p>
            <a:pPr lvl="1"/>
            <a:r>
              <a:rPr lang="en-US" b="1" dirty="0"/>
              <a:t>Confidentiality</a:t>
            </a:r>
            <a:r>
              <a:rPr lang="en-US" dirty="0"/>
              <a:t> means to avoid unauthorized disclosure of data third parties.</a:t>
            </a:r>
          </a:p>
        </p:txBody>
      </p:sp>
    </p:spTree>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indent="-457200">
              <a:spcBef>
                <a:spcPts val="0"/>
              </a:spcBef>
            </a:pPr>
            <a:r>
              <a:rPr lang="en-US" sz="2800" dirty="0"/>
              <a:t>viii. Identifying types of computer crimes</a:t>
            </a:r>
          </a:p>
        </p:txBody>
      </p:sp>
      <p:sp>
        <p:nvSpPr>
          <p:cNvPr id="3" name="Content Placeholder 2"/>
          <p:cNvSpPr>
            <a:spLocks noGrp="1"/>
          </p:cNvSpPr>
          <p:nvPr>
            <p:ph idx="1"/>
          </p:nvPr>
        </p:nvSpPr>
        <p:spPr/>
        <p:txBody>
          <a:bodyPr/>
          <a:lstStyle/>
          <a:p>
            <a:r>
              <a:rPr lang="en-US" sz="2400" dirty="0"/>
              <a:t> </a:t>
            </a:r>
            <a:r>
              <a:rPr lang="en-US" sz="2400" b="1" dirty="0"/>
              <a:t>Industrial espionage </a:t>
            </a:r>
            <a:endParaRPr lang="en-GB" sz="2400" b="1" dirty="0"/>
          </a:p>
          <a:p>
            <a:r>
              <a:rPr lang="en-US" sz="2400" dirty="0"/>
              <a:t>Industrial espionage involves spying on a competitor to get information that can be used to cripple the competitor. </a:t>
            </a:r>
            <a:endParaRPr lang="en-GB" sz="2400" dirty="0"/>
          </a:p>
          <a:p>
            <a:r>
              <a:rPr lang="en-US" sz="2400" dirty="0"/>
              <a:t> </a:t>
            </a:r>
            <a:r>
              <a:rPr lang="en-US" sz="2400" b="1" dirty="0"/>
              <a:t>Accidental access </a:t>
            </a:r>
            <a:endParaRPr lang="en-GB" sz="2400" b="1" dirty="0"/>
          </a:p>
          <a:p>
            <a:r>
              <a:rPr lang="en-US" sz="2400" dirty="0"/>
              <a:t>Threats to data and information come from peoples unknowingly giving out information to strangers is or unauthorized persons. </a:t>
            </a:r>
            <a:endParaRPr lang="en-GB" sz="2400" dirty="0"/>
          </a:p>
          <a:p>
            <a:r>
              <a:rPr lang="en-US" sz="2400" dirty="0"/>
              <a:t> </a:t>
            </a:r>
            <a:r>
              <a:rPr lang="en-US" sz="2400" b="1" dirty="0"/>
              <a:t>Alteration </a:t>
            </a:r>
            <a:endParaRPr lang="en-GB" sz="2400" b="1" dirty="0"/>
          </a:p>
          <a:p>
            <a:r>
              <a:rPr lang="en-US" sz="2400" dirty="0"/>
              <a:t>Alteration is the illegal modification of private or confidential data and information with the aim of misinforming users. Alteration is usually done by people who wish to cancel the truth or sabotage certain operations. </a:t>
            </a:r>
            <a:endParaRPr lang="en-GB" sz="2400" dirty="0"/>
          </a:p>
          <a:p>
            <a:r>
              <a:rPr lang="en-US" sz="2400" dirty="0"/>
              <a:t>Alteration comprises the integrity of data and information making it unreliable. </a:t>
            </a:r>
            <a:endParaRPr lang="en-GB" sz="2400" dirty="0"/>
          </a:p>
        </p:txBody>
      </p:sp>
    </p:spTree>
    <p:extLst>
      <p:ext uri="{BB962C8B-B14F-4D97-AF65-F5344CB8AC3E}">
        <p14:creationId xmlns:p14="http://schemas.microsoft.com/office/powerpoint/2010/main" val="422947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2. Privacy and ICT Ethical Issues </a:t>
            </a:r>
          </a:p>
        </p:txBody>
      </p:sp>
      <p:sp>
        <p:nvSpPr>
          <p:cNvPr id="3075" name="Subtitle 2"/>
          <p:cNvSpPr>
            <a:spLocks noGrp="1"/>
          </p:cNvSpPr>
          <p:nvPr>
            <p:ph idx="1"/>
          </p:nvPr>
        </p:nvSpPr>
        <p:spPr/>
        <p:txBody>
          <a:bodyPr/>
          <a:lstStyle/>
          <a:p>
            <a:pPr marL="0" indent="0">
              <a:spcBef>
                <a:spcPts val="0"/>
              </a:spcBef>
              <a:buNone/>
            </a:pPr>
            <a:r>
              <a:rPr lang="en-US" sz="4400" b="1" baseline="-25000" dirty="0"/>
              <a:t>Sub topic Objectives:</a:t>
            </a:r>
          </a:p>
          <a:p>
            <a:pPr marL="742950" lvl="0" indent="-742950">
              <a:buFont typeface="+mj-lt"/>
              <a:buAutoNum type="alphaLcPeriod"/>
            </a:pPr>
            <a:r>
              <a:rPr lang="en-US" sz="4400" baseline="-25000" dirty="0"/>
              <a:t>ICT ethics and society  </a:t>
            </a:r>
            <a:endParaRPr lang="en-GB" sz="4400" baseline="-25000" dirty="0"/>
          </a:p>
          <a:p>
            <a:pPr marL="1314450" lvl="1" indent="-857250">
              <a:buFont typeface="+mj-lt"/>
              <a:buAutoNum type="romanLcPeriod"/>
            </a:pPr>
            <a:r>
              <a:rPr lang="en-US" dirty="0"/>
              <a:t>define and describe ethical issues in ICT. </a:t>
            </a:r>
            <a:endParaRPr lang="en-GB" dirty="0"/>
          </a:p>
          <a:p>
            <a:pPr marL="1314450" lvl="1" indent="-857250">
              <a:buFont typeface="+mj-lt"/>
              <a:buAutoNum type="romanLcPeriod"/>
            </a:pPr>
            <a:r>
              <a:rPr lang="en-US" dirty="0"/>
              <a:t>describe information accuracy. </a:t>
            </a:r>
            <a:endParaRPr lang="en-GB" dirty="0"/>
          </a:p>
          <a:p>
            <a:pPr marL="742950" lvl="0" indent="-742950">
              <a:buFont typeface="+mj-lt"/>
              <a:buAutoNum type="alphaLcPeriod"/>
            </a:pPr>
            <a:r>
              <a:rPr lang="en-US" sz="4400" baseline="-25000" dirty="0"/>
              <a:t> Intellectual property </a:t>
            </a:r>
          </a:p>
          <a:p>
            <a:pPr marL="1028700" lvl="1" indent="-571500">
              <a:buFont typeface="+mj-lt"/>
              <a:buAutoNum type="romanLcPeriod" startAt="3"/>
            </a:pPr>
            <a:r>
              <a:rPr lang="en-US" dirty="0"/>
              <a:t>explain the concept of intellectual property rights</a:t>
            </a:r>
            <a:endParaRPr lang="en-GB" dirty="0"/>
          </a:p>
          <a:p>
            <a:pPr marL="742950" indent="-742950">
              <a:buFont typeface="+mj-lt"/>
              <a:buAutoNum type="alphaLcPeriod"/>
            </a:pPr>
            <a:r>
              <a:rPr lang="en-US" sz="4400" baseline="-25000" dirty="0"/>
              <a:t> Information privacy </a:t>
            </a:r>
          </a:p>
          <a:p>
            <a:pPr marL="1028700" lvl="1" indent="-571500">
              <a:buFont typeface="+mj-lt"/>
              <a:buAutoNum type="romanLcPeriod" startAt="4"/>
            </a:pPr>
            <a:r>
              <a:rPr lang="en-US" dirty="0"/>
              <a:t>explain the different aspects of information privacy  and violation</a:t>
            </a:r>
            <a:br>
              <a:rPr lang="en-GB" dirty="0"/>
            </a:br>
            <a:br>
              <a:rPr lang="en-GB" dirty="0"/>
            </a:br>
            <a:endParaRPr lang="en-US" dirty="0"/>
          </a:p>
        </p:txBody>
      </p:sp>
    </p:spTree>
    <p:extLst>
      <p:ext uri="{BB962C8B-B14F-4D97-AF65-F5344CB8AC3E}">
        <p14:creationId xmlns:p14="http://schemas.microsoft.com/office/powerpoint/2010/main" val="2097540194"/>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sz="5400" baseline="-25000" dirty="0"/>
              <a:t>a. ICT ethics and society </a:t>
            </a:r>
            <a:endParaRPr lang="en-US" sz="5400" dirty="0">
              <a:latin typeface="Arial Unicode MS" panose="020B0604020202020204" pitchFamily="34" charset="-128"/>
            </a:endParaRPr>
          </a:p>
        </p:txBody>
      </p:sp>
      <p:sp>
        <p:nvSpPr>
          <p:cNvPr id="72707" name="Rectangle 3"/>
          <p:cNvSpPr>
            <a:spLocks noGrp="1" noChangeArrowheads="1"/>
          </p:cNvSpPr>
          <p:nvPr>
            <p:ph idx="1"/>
          </p:nvPr>
        </p:nvSpPr>
        <p:spPr>
          <a:xfrm>
            <a:off x="304800" y="1090613"/>
            <a:ext cx="8585200" cy="610195"/>
          </a:xfrm>
        </p:spPr>
        <p:txBody>
          <a:bodyPr/>
          <a:lstStyle/>
          <a:p>
            <a:r>
              <a:rPr lang="en-US" dirty="0"/>
              <a:t>What are </a:t>
            </a:r>
            <a:r>
              <a:rPr lang="en-US" dirty="0">
                <a:solidFill>
                  <a:schemeClr val="hlink"/>
                </a:solidFill>
              </a:rPr>
              <a:t>ICT ethics</a:t>
            </a:r>
            <a:r>
              <a:rPr lang="en-US" dirty="0"/>
              <a:t>?</a:t>
            </a:r>
            <a:endParaRPr lang="en-US" dirty="0">
              <a:latin typeface="Arial Unicode MS" panose="020B0604020202020204" pitchFamily="34" charset="-128"/>
            </a:endParaRPr>
          </a:p>
        </p:txBody>
      </p:sp>
      <p:sp>
        <p:nvSpPr>
          <p:cNvPr id="72735" name="AutoShape 31"/>
          <p:cNvSpPr>
            <a:spLocks noChangeArrowheads="1"/>
          </p:cNvSpPr>
          <p:nvPr/>
        </p:nvSpPr>
        <p:spPr bwMode="auto">
          <a:xfrm>
            <a:off x="457200" y="1654969"/>
            <a:ext cx="8153400" cy="576263"/>
          </a:xfrm>
          <a:prstGeom prst="plaque">
            <a:avLst>
              <a:gd name="adj" fmla="val 16667"/>
            </a:avLst>
          </a:prstGeom>
          <a:solidFill>
            <a:srgbClr val="0099CC"/>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anchor="ctr"/>
          <a:lstStyle/>
          <a:p>
            <a:pPr algn="ctr">
              <a:spcBef>
                <a:spcPct val="20000"/>
              </a:spcBef>
              <a:buClr>
                <a:schemeClr val="accent1"/>
              </a:buClr>
              <a:buSzPct val="80000"/>
              <a:buFont typeface="Monotype Sorts" pitchFamily="2" charset="2"/>
              <a:buNone/>
            </a:pPr>
            <a:r>
              <a:rPr kumimoji="1" lang="en-US" sz="2000" b="1" dirty="0">
                <a:solidFill>
                  <a:schemeClr val="bg2"/>
                </a:solidFill>
                <a:latin typeface="Times New Roman" panose="02020603050405020304" pitchFamily="18" charset="0"/>
              </a:rPr>
              <a:t>Moral guidelines that govern use of computers and information systems</a:t>
            </a:r>
            <a:endParaRPr kumimoji="1" lang="en-US" sz="2000" dirty="0">
              <a:latin typeface="Times New Roman" panose="02020603050405020304" pitchFamily="18" charset="0"/>
            </a:endParaRPr>
          </a:p>
        </p:txBody>
      </p:sp>
      <p:sp>
        <p:nvSpPr>
          <p:cNvPr id="15" name="Rectangle 3"/>
          <p:cNvSpPr txBox="1">
            <a:spLocks noChangeArrowheads="1"/>
          </p:cNvSpPr>
          <p:nvPr/>
        </p:nvSpPr>
        <p:spPr bwMode="auto">
          <a:xfrm>
            <a:off x="457200" y="2265164"/>
            <a:ext cx="8585200" cy="4188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Ethics is knowing and understanding what is right and what is wrong, and then doing the right thing right.</a:t>
            </a:r>
          </a:p>
          <a:p>
            <a:r>
              <a:rPr lang="en-US" dirty="0"/>
              <a:t> In simple terms, ethics are standards of moral conduct. </a:t>
            </a:r>
          </a:p>
          <a:p>
            <a:r>
              <a:rPr lang="en-US" dirty="0"/>
              <a:t>Quite often, people in society do the wrong things either out of ignorance or deliberately to achieve selfish interests. </a:t>
            </a:r>
            <a:endParaRPr lang="en-GB" dirty="0"/>
          </a:p>
        </p:txBody>
      </p:sp>
    </p:spTree>
    <p:extLst>
      <p:ext uri="{BB962C8B-B14F-4D97-AF65-F5344CB8AC3E}">
        <p14:creationId xmlns:p14="http://schemas.microsoft.com/office/powerpoint/2010/main" val="134268374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3000"/>
                                  </p:stCondLst>
                                  <p:childTnLst>
                                    <p:set>
                                      <p:cBhvr>
                                        <p:cTn id="6" dur="1" fill="hold">
                                          <p:stCondLst>
                                            <p:cond delay="0"/>
                                          </p:stCondLst>
                                        </p:cTn>
                                        <p:tgtEl>
                                          <p:spTgt spid="72735"/>
                                        </p:tgtEl>
                                        <p:attrNameLst>
                                          <p:attrName>style.visibility</p:attrName>
                                        </p:attrNameLst>
                                      </p:cBhvr>
                                      <p:to>
                                        <p:strVal val="visible"/>
                                      </p:to>
                                    </p:set>
                                    <p:animEffect transition="in" filter="wipe(left)">
                                      <p:cBhvr>
                                        <p:cTn id="7" dur="500"/>
                                        <p:tgtEl>
                                          <p:spTgt spid="727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735" grpId="0" animBg="1"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sz="5400" baseline="-25000" dirty="0"/>
              <a:t>a. ICT ethics and society </a:t>
            </a:r>
            <a:endParaRPr lang="en-US" sz="5400" dirty="0">
              <a:latin typeface="Arial Unicode MS" panose="020B0604020202020204" pitchFamily="34" charset="-128"/>
            </a:endParaRPr>
          </a:p>
        </p:txBody>
      </p:sp>
      <p:sp>
        <p:nvSpPr>
          <p:cNvPr id="2" name="Content Placeholder 1"/>
          <p:cNvSpPr>
            <a:spLocks noGrp="1"/>
          </p:cNvSpPr>
          <p:nvPr>
            <p:ph idx="1"/>
          </p:nvPr>
        </p:nvSpPr>
        <p:spPr/>
        <p:txBody>
          <a:bodyPr/>
          <a:lstStyle/>
          <a:p>
            <a:r>
              <a:rPr lang="en-US" dirty="0"/>
              <a:t>In today's society, computers are involved to some extent in almost every aspect of life and sometimes they often perform life-critical tasks. </a:t>
            </a:r>
            <a:endParaRPr lang="en-GB" dirty="0"/>
          </a:p>
          <a:p>
            <a:r>
              <a:rPr lang="en-US" dirty="0"/>
              <a:t>This makes it very important to carefully consider the issues of ethics in use of computers and software. </a:t>
            </a:r>
            <a:endParaRPr lang="en-GB" dirty="0"/>
          </a:p>
          <a:p>
            <a:r>
              <a:rPr lang="en-US" dirty="0"/>
              <a:t>Ethical principles are important because they help us navigate through difficult situations and reflect the way to relate with our friends and community. </a:t>
            </a:r>
            <a:endParaRPr lang="en-GB" dirty="0"/>
          </a:p>
          <a:p>
            <a:endParaRPr lang="en-GB" dirty="0"/>
          </a:p>
        </p:txBody>
      </p:sp>
    </p:spTree>
    <p:extLst>
      <p:ext uri="{BB962C8B-B14F-4D97-AF65-F5344CB8AC3E}">
        <p14:creationId xmlns:p14="http://schemas.microsoft.com/office/powerpoint/2010/main" val="42140110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sz="5400" baseline="-25000" dirty="0"/>
              <a:t>a. ICT ethics and society </a:t>
            </a:r>
            <a:endParaRPr lang="en-US" sz="5400" dirty="0">
              <a:latin typeface="Arial Unicode MS" panose="020B0604020202020204" pitchFamily="34" charset="-128"/>
            </a:endParaRPr>
          </a:p>
        </p:txBody>
      </p:sp>
      <p:sp>
        <p:nvSpPr>
          <p:cNvPr id="2" name="Content Placeholder 1"/>
          <p:cNvSpPr>
            <a:spLocks noGrp="1"/>
          </p:cNvSpPr>
          <p:nvPr>
            <p:ph idx="1"/>
          </p:nvPr>
        </p:nvSpPr>
        <p:spPr>
          <a:xfrm>
            <a:off x="0" y="980728"/>
            <a:ext cx="9144000" cy="5519736"/>
          </a:xfrm>
        </p:spPr>
        <p:txBody>
          <a:bodyPr/>
          <a:lstStyle/>
          <a:p>
            <a:r>
              <a:rPr lang="en-US" sz="3100" b="1" dirty="0"/>
              <a:t>Three useful ethical principles:</a:t>
            </a:r>
            <a:endParaRPr lang="en-GB" sz="3100" dirty="0"/>
          </a:p>
          <a:p>
            <a:pPr lvl="0"/>
            <a:r>
              <a:rPr lang="en-US" sz="3100" dirty="0"/>
              <a:t>An act is ethical if society benefits from the act.</a:t>
            </a:r>
            <a:endParaRPr lang="en-GB" sz="3100" dirty="0"/>
          </a:p>
          <a:p>
            <a:pPr lvl="0"/>
            <a:r>
              <a:rPr lang="en-US" sz="3100" dirty="0"/>
              <a:t>An act is ethical if people are treated as an end and not as a means to an end.</a:t>
            </a:r>
            <a:endParaRPr lang="en-GB" sz="3100" dirty="0"/>
          </a:p>
          <a:p>
            <a:pPr lvl="0"/>
            <a:r>
              <a:rPr lang="en-US" sz="3100" dirty="0"/>
              <a:t>An act is ethical if it is fair to all parties involved.</a:t>
            </a:r>
            <a:endParaRPr lang="en-GB" sz="3100" dirty="0"/>
          </a:p>
          <a:p>
            <a:r>
              <a:rPr lang="en-US" sz="3100" b="1" dirty="0"/>
              <a:t>Computer ethics</a:t>
            </a:r>
            <a:r>
              <a:rPr lang="en-US" sz="3100" dirty="0"/>
              <a:t> involves use of computers &amp; software in morally acceptable way. </a:t>
            </a:r>
            <a:endParaRPr lang="en-GB" sz="3100" dirty="0"/>
          </a:p>
          <a:p>
            <a:r>
              <a:rPr lang="en-US" sz="3100" dirty="0"/>
              <a:t>Standards or guidelines are important in this industry, because technology changes are outstripping the legal system’s ability to keep up. </a:t>
            </a:r>
            <a:endParaRPr lang="en-GB" sz="3100" dirty="0"/>
          </a:p>
        </p:txBody>
      </p:sp>
    </p:spTree>
    <p:extLst>
      <p:ext uri="{BB962C8B-B14F-4D97-AF65-F5344CB8AC3E}">
        <p14:creationId xmlns:p14="http://schemas.microsoft.com/office/powerpoint/2010/main" val="26761915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sz="5400" baseline="-25000" dirty="0"/>
              <a:t>a. ICT ethics and society </a:t>
            </a:r>
            <a:endParaRPr lang="en-US" sz="5400" dirty="0">
              <a:latin typeface="Arial Unicode MS" panose="020B0604020202020204" pitchFamily="34" charset="-128"/>
            </a:endParaRPr>
          </a:p>
        </p:txBody>
      </p:sp>
      <p:sp>
        <p:nvSpPr>
          <p:cNvPr id="2" name="Content Placeholder 1"/>
          <p:cNvSpPr>
            <a:spLocks noGrp="1"/>
          </p:cNvSpPr>
          <p:nvPr>
            <p:ph idx="1"/>
          </p:nvPr>
        </p:nvSpPr>
        <p:spPr>
          <a:xfrm>
            <a:off x="0" y="980728"/>
            <a:ext cx="9144000" cy="5519736"/>
          </a:xfrm>
        </p:spPr>
        <p:txBody>
          <a:bodyPr/>
          <a:lstStyle/>
          <a:p>
            <a:pPr marL="0" indent="0">
              <a:buNone/>
            </a:pPr>
            <a:r>
              <a:rPr lang="en-US" sz="2800" b="1" dirty="0"/>
              <a:t>Computer Ethics for Computer Professionals</a:t>
            </a:r>
          </a:p>
          <a:p>
            <a:pPr marL="0" indent="0">
              <a:buNone/>
            </a:pPr>
            <a:r>
              <a:rPr lang="en-US" sz="2600" dirty="0"/>
              <a:t>According to the Association for Computing Machinery (ACM) code, a computing professional:</a:t>
            </a:r>
            <a:endParaRPr lang="en-GB" sz="2600" dirty="0"/>
          </a:p>
          <a:p>
            <a:pPr lvl="0"/>
            <a:r>
              <a:rPr lang="en-US" sz="2600" dirty="0"/>
              <a:t>Contributes to society and human well-being.</a:t>
            </a:r>
            <a:endParaRPr lang="en-GB" sz="2600" dirty="0"/>
          </a:p>
          <a:p>
            <a:pPr lvl="0"/>
            <a:r>
              <a:rPr lang="en-US" sz="2600" dirty="0"/>
              <a:t>Always avoids harm to others.</a:t>
            </a:r>
            <a:endParaRPr lang="en-GB" sz="2600" dirty="0"/>
          </a:p>
          <a:p>
            <a:pPr lvl="0"/>
            <a:r>
              <a:rPr lang="en-US" sz="2600" dirty="0"/>
              <a:t>Should be honest and trustworthy.</a:t>
            </a:r>
            <a:endParaRPr lang="en-GB" sz="2600" dirty="0"/>
          </a:p>
          <a:p>
            <a:pPr lvl="0"/>
            <a:r>
              <a:rPr lang="en-US" sz="2600" dirty="0"/>
              <a:t>Should exercise fairness and takes action not to discriminate. </a:t>
            </a:r>
            <a:endParaRPr lang="en-GB" sz="2600" dirty="0"/>
          </a:p>
          <a:p>
            <a:pPr lvl="0"/>
            <a:r>
              <a:rPr lang="en-US" sz="2600" dirty="0"/>
              <a:t>Honors property rights, including copyrights and patents</a:t>
            </a:r>
            <a:endParaRPr lang="en-GB" sz="2600" dirty="0"/>
          </a:p>
          <a:p>
            <a:pPr lvl="0"/>
            <a:r>
              <a:rPr lang="en-US" sz="2600" dirty="0"/>
              <a:t>Gives proper credit when using the intellectual property of others. </a:t>
            </a:r>
            <a:endParaRPr lang="en-GB" sz="2600" dirty="0"/>
          </a:p>
          <a:p>
            <a:pPr lvl="0"/>
            <a:r>
              <a:rPr lang="en-US" sz="2600" dirty="0"/>
              <a:t>Respects other individuals’ rights to privacy. </a:t>
            </a:r>
            <a:endParaRPr lang="en-GB" sz="2600" dirty="0"/>
          </a:p>
          <a:p>
            <a:pPr lvl="0"/>
            <a:r>
              <a:rPr lang="en-US" sz="2600" dirty="0"/>
              <a:t>Honors confidentiality. </a:t>
            </a:r>
            <a:endParaRPr lang="en-GB" sz="2600" dirty="0"/>
          </a:p>
          <a:p>
            <a:endParaRPr lang="en-GB" sz="2800" dirty="0"/>
          </a:p>
        </p:txBody>
      </p:sp>
    </p:spTree>
    <p:extLst>
      <p:ext uri="{BB962C8B-B14F-4D97-AF65-F5344CB8AC3E}">
        <p14:creationId xmlns:p14="http://schemas.microsoft.com/office/powerpoint/2010/main" val="30065101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sz="5400" baseline="-25000" dirty="0"/>
              <a:t>a. ICT ethics and society </a:t>
            </a:r>
            <a:endParaRPr lang="en-US" sz="5400" dirty="0">
              <a:latin typeface="Arial Unicode MS" panose="020B0604020202020204" pitchFamily="34" charset="-128"/>
            </a:endParaRPr>
          </a:p>
        </p:txBody>
      </p:sp>
      <p:sp>
        <p:nvSpPr>
          <p:cNvPr id="2" name="Content Placeholder 1"/>
          <p:cNvSpPr>
            <a:spLocks noGrp="1"/>
          </p:cNvSpPr>
          <p:nvPr>
            <p:ph idx="1"/>
          </p:nvPr>
        </p:nvSpPr>
        <p:spPr>
          <a:xfrm>
            <a:off x="0" y="980728"/>
            <a:ext cx="3958680" cy="5519736"/>
          </a:xfrm>
        </p:spPr>
        <p:txBody>
          <a:bodyPr/>
          <a:lstStyle/>
          <a:p>
            <a:r>
              <a:rPr lang="en-US" sz="2800" b="1" dirty="0"/>
              <a:t>Code of Conduct</a:t>
            </a:r>
            <a:endParaRPr lang="en-GB" sz="2800" dirty="0"/>
          </a:p>
          <a:p>
            <a:r>
              <a:rPr lang="en-US" sz="2800" dirty="0"/>
              <a:t>A </a:t>
            </a:r>
            <a:r>
              <a:rPr lang="en-US" sz="2800" b="1" dirty="0"/>
              <a:t>code of conduct</a:t>
            </a:r>
            <a:r>
              <a:rPr lang="en-US" sz="2800" dirty="0"/>
              <a:t> is a written guideline that helps determine whether a specific action is ethical or unethical.</a:t>
            </a:r>
          </a:p>
        </p:txBody>
      </p:sp>
      <p:pic>
        <p:nvPicPr>
          <p:cNvPr id="5" name="Image.jpg"/>
          <p:cNvPicPr/>
          <p:nvPr/>
        </p:nvPicPr>
        <p:blipFill rotWithShape="1">
          <a:blip r:embed="rId3">
            <a:extLst>
              <a:ext uri="{28A0092B-C50C-407E-A947-70E740481C1C}">
                <a14:useLocalDpi xmlns:a14="http://schemas.microsoft.com/office/drawing/2010/main" val="0"/>
              </a:ext>
            </a:extLst>
          </a:blip>
          <a:srcRect l="34583" t="14166"/>
          <a:stretch/>
        </p:blipFill>
        <p:spPr>
          <a:xfrm>
            <a:off x="4283968" y="1196752"/>
            <a:ext cx="4680520" cy="5303711"/>
          </a:xfrm>
          <a:prstGeom prst="rect">
            <a:avLst/>
          </a:prstGeom>
        </p:spPr>
      </p:pic>
    </p:spTree>
    <p:extLst>
      <p:ext uri="{BB962C8B-B14F-4D97-AF65-F5344CB8AC3E}">
        <p14:creationId xmlns:p14="http://schemas.microsoft.com/office/powerpoint/2010/main" val="23117691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marL="742950" lvl="0" indent="-742950"/>
            <a:r>
              <a:rPr lang="en-US" sz="5400" baseline="-25000" dirty="0"/>
              <a:t>b. Intellectual property</a:t>
            </a:r>
            <a:endParaRPr lang="en-GB" sz="5400" baseline="-25000" dirty="0"/>
          </a:p>
        </p:txBody>
      </p:sp>
      <p:sp>
        <p:nvSpPr>
          <p:cNvPr id="3075" name="Subtitle 2"/>
          <p:cNvSpPr>
            <a:spLocks noGrp="1"/>
          </p:cNvSpPr>
          <p:nvPr>
            <p:ph idx="1"/>
          </p:nvPr>
        </p:nvSpPr>
        <p:spPr>
          <a:xfrm>
            <a:off x="0" y="980728"/>
            <a:ext cx="9144000" cy="5519736"/>
          </a:xfrm>
        </p:spPr>
        <p:txBody>
          <a:bodyPr/>
          <a:lstStyle/>
          <a:p>
            <a:r>
              <a:rPr lang="en-US" sz="3100" dirty="0"/>
              <a:t>Intellectual property (IP) refers to a creation on one’s mind and innovativeness, such as work created by inventors, authors, and artists.</a:t>
            </a:r>
            <a:endParaRPr lang="en-GB" sz="3100" dirty="0"/>
          </a:p>
          <a:p>
            <a:r>
              <a:rPr lang="en-US" sz="3100" dirty="0"/>
              <a:t>Intellectual property rights—rights to which creators are entitled for their work</a:t>
            </a:r>
          </a:p>
          <a:p>
            <a:r>
              <a:rPr lang="en-GB" sz="3100" dirty="0"/>
              <a:t>A copyright gives authors and artists exclusive rights to duplicate, publish, and sell their materials. </a:t>
            </a:r>
          </a:p>
          <a:p>
            <a:r>
              <a:rPr lang="en-GB" sz="3100" dirty="0"/>
              <a:t>A common infringement of copyright is software piracy.</a:t>
            </a:r>
          </a:p>
          <a:p>
            <a:r>
              <a:rPr lang="en-US" sz="3100" dirty="0"/>
              <a:t>A trademark protects a company's logos and brand names. </a:t>
            </a:r>
            <a:endParaRPr lang="en-GB" sz="3100" dirty="0"/>
          </a:p>
          <a:p>
            <a:endParaRPr lang="en-GB" dirty="0"/>
          </a:p>
        </p:txBody>
      </p:sp>
    </p:spTree>
    <p:extLst>
      <p:ext uri="{BB962C8B-B14F-4D97-AF65-F5344CB8AC3E}">
        <p14:creationId xmlns:p14="http://schemas.microsoft.com/office/powerpoint/2010/main" val="2097540194"/>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marL="742950" lvl="0" indent="-742950"/>
            <a:r>
              <a:rPr lang="en-US" sz="6000" baseline="-25000" dirty="0"/>
              <a:t>c. Information privacy</a:t>
            </a:r>
            <a:endParaRPr lang="en-GB" sz="6000" baseline="-25000" dirty="0"/>
          </a:p>
        </p:txBody>
      </p:sp>
      <p:sp>
        <p:nvSpPr>
          <p:cNvPr id="3075" name="Subtitle 2"/>
          <p:cNvSpPr>
            <a:spLocks noGrp="1"/>
          </p:cNvSpPr>
          <p:nvPr>
            <p:ph idx="1"/>
          </p:nvPr>
        </p:nvSpPr>
        <p:spPr/>
        <p:txBody>
          <a:bodyPr/>
          <a:lstStyle/>
          <a:p>
            <a:r>
              <a:rPr lang="en-GB" sz="2800" dirty="0"/>
              <a:t>Information privacy refers to the right of individuals and companies to deny or restrict the collection and use of information about them. </a:t>
            </a:r>
          </a:p>
          <a:p>
            <a:r>
              <a:rPr lang="en-GB" sz="2800" dirty="0"/>
              <a:t>In the past, information privacy was easier to maintain because information was kept in separate locations. </a:t>
            </a:r>
          </a:p>
          <a:p>
            <a:r>
              <a:rPr lang="en-GB" sz="2800" dirty="0"/>
              <a:t>Today, huge databases store this data online. </a:t>
            </a:r>
          </a:p>
          <a:p>
            <a:r>
              <a:rPr lang="en-GB" sz="2800" dirty="0"/>
              <a:t>Much of the data is personal and confidential and should be accessible only to authorized users. </a:t>
            </a:r>
          </a:p>
          <a:p>
            <a:r>
              <a:rPr lang="en-GB" sz="2800" dirty="0"/>
              <a:t>Many individuals and organizations, however, question whether this data really is private.</a:t>
            </a:r>
          </a:p>
        </p:txBody>
      </p:sp>
    </p:spTree>
    <p:extLst>
      <p:ext uri="{BB962C8B-B14F-4D97-AF65-F5344CB8AC3E}">
        <p14:creationId xmlns:p14="http://schemas.microsoft.com/office/powerpoint/2010/main" val="2097540194"/>
      </p:ext>
    </p:extLst>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marL="742950" lvl="0" indent="-742950"/>
            <a:r>
              <a:rPr lang="en-US" sz="6000" baseline="-25000" dirty="0"/>
              <a:t>c. Information privacy</a:t>
            </a:r>
            <a:endParaRPr lang="en-GB" sz="6000" baseline="-25000" dirty="0"/>
          </a:p>
        </p:txBody>
      </p:sp>
      <p:sp>
        <p:nvSpPr>
          <p:cNvPr id="3075" name="Subtitle 2"/>
          <p:cNvSpPr>
            <a:spLocks noGrp="1"/>
          </p:cNvSpPr>
          <p:nvPr>
            <p:ph idx="1"/>
          </p:nvPr>
        </p:nvSpPr>
        <p:spPr/>
        <p:txBody>
          <a:bodyPr/>
          <a:lstStyle/>
          <a:p>
            <a:pPr marL="0" indent="0">
              <a:buNone/>
            </a:pPr>
            <a:r>
              <a:rPr lang="en-US" sz="2800" b="1" dirty="0"/>
              <a:t>Concerns related to collection and use of private data are: </a:t>
            </a:r>
            <a:endParaRPr lang="en-GB" sz="2800" dirty="0"/>
          </a:p>
          <a:p>
            <a:pPr lvl="0"/>
            <a:r>
              <a:rPr lang="en-US" sz="2800" dirty="0"/>
              <a:t>Data should not be disclosed to other people without the owner’s permission. </a:t>
            </a:r>
            <a:endParaRPr lang="en-GB" sz="2800" dirty="0"/>
          </a:p>
          <a:p>
            <a:pPr lvl="0"/>
            <a:r>
              <a:rPr lang="en-US" sz="2800" dirty="0"/>
              <a:t>Data and information should be kept secured against loss or exposure </a:t>
            </a:r>
            <a:endParaRPr lang="en-GB" sz="2800" dirty="0"/>
          </a:p>
          <a:p>
            <a:pPr lvl="0"/>
            <a:r>
              <a:rPr lang="en-US" sz="2800" dirty="0"/>
              <a:t>Data and information should be kept longer than necessary  </a:t>
            </a:r>
            <a:endParaRPr lang="en-GB" sz="2800" dirty="0"/>
          </a:p>
          <a:p>
            <a:pPr lvl="0"/>
            <a:r>
              <a:rPr lang="en-US" sz="2800" dirty="0"/>
              <a:t>Data and information should be accurate and up to date. </a:t>
            </a:r>
            <a:endParaRPr lang="en-GB" sz="2800" dirty="0"/>
          </a:p>
          <a:p>
            <a:pPr lvl="0"/>
            <a:r>
              <a:rPr lang="en-US" sz="2800" dirty="0"/>
              <a:t>Data and information should be collected, used and kept for specified lawful purposes. </a:t>
            </a:r>
            <a:endParaRPr lang="en-GB" sz="2800" dirty="0"/>
          </a:p>
        </p:txBody>
      </p:sp>
    </p:spTree>
    <p:extLst>
      <p:ext uri="{BB962C8B-B14F-4D97-AF65-F5344CB8AC3E}">
        <p14:creationId xmlns:p14="http://schemas.microsoft.com/office/powerpoint/2010/main" val="2326831336"/>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648" y="0"/>
            <a:ext cx="7740352" cy="1000108"/>
          </a:xfrm>
        </p:spPr>
        <p:txBody>
          <a:bodyPr/>
          <a:lstStyle/>
          <a:p>
            <a:pPr algn="l"/>
            <a:r>
              <a:rPr lang="en-US" sz="2800" dirty="0"/>
              <a:t>a. Computer security </a:t>
            </a:r>
            <a:br>
              <a:rPr lang="en-US" sz="2800" dirty="0"/>
            </a:br>
            <a:r>
              <a:rPr lang="en-US" sz="2400" dirty="0"/>
              <a:t> </a:t>
            </a:r>
            <a:r>
              <a:rPr lang="en-US" sz="2400" dirty="0" err="1"/>
              <a:t>i</a:t>
            </a:r>
            <a:r>
              <a:rPr lang="en-US" sz="2400" dirty="0"/>
              <a:t>. Forms of computer security </a:t>
            </a:r>
            <a:r>
              <a:rPr lang="en-US" sz="2000" dirty="0"/>
              <a:t>(data and physical security)</a:t>
            </a:r>
            <a:endParaRPr lang="en-GB" sz="2400" dirty="0"/>
          </a:p>
        </p:txBody>
      </p:sp>
      <p:sp>
        <p:nvSpPr>
          <p:cNvPr id="3" name="Content Placeholder 2"/>
          <p:cNvSpPr>
            <a:spLocks noGrp="1"/>
          </p:cNvSpPr>
          <p:nvPr>
            <p:ph sz="half" idx="1"/>
          </p:nvPr>
        </p:nvSpPr>
        <p:spPr>
          <a:xfrm>
            <a:off x="0" y="1066800"/>
            <a:ext cx="9144000" cy="5386536"/>
          </a:xfrm>
        </p:spPr>
        <p:txBody>
          <a:bodyPr/>
          <a:lstStyle/>
          <a:p>
            <a:r>
              <a:rPr lang="en-GB" sz="2400" b="1" dirty="0"/>
              <a:t>Physical Security</a:t>
            </a:r>
            <a:r>
              <a:rPr lang="en-GB" sz="2400" dirty="0"/>
              <a:t> refers to the measures put in place by protect computer systems from physical damage and mitigate physical security risks. Physical security includes: </a:t>
            </a:r>
          </a:p>
          <a:p>
            <a:r>
              <a:rPr lang="en-GB" sz="2400" dirty="0"/>
              <a:t>Locked doors.</a:t>
            </a:r>
          </a:p>
          <a:p>
            <a:r>
              <a:rPr lang="en-GB" sz="2400" dirty="0"/>
              <a:t>Burglar proofs.</a:t>
            </a:r>
          </a:p>
          <a:p>
            <a:r>
              <a:rPr lang="en-GB" sz="2400" dirty="0"/>
              <a:t>Parameter fences.</a:t>
            </a:r>
          </a:p>
          <a:p>
            <a:r>
              <a:rPr lang="en-GB" sz="2400" dirty="0"/>
              <a:t>Security guards.</a:t>
            </a:r>
          </a:p>
          <a:p>
            <a:r>
              <a:rPr lang="en-GB" sz="2400" dirty="0"/>
              <a:t>Server room environmental protection, optimisation.</a:t>
            </a:r>
          </a:p>
          <a:p>
            <a:r>
              <a:rPr lang="en-GB" sz="2400" dirty="0"/>
              <a:t>Concrete walls.</a:t>
            </a:r>
          </a:p>
          <a:p>
            <a:r>
              <a:rPr lang="en-GB" sz="2400" dirty="0"/>
              <a:t>Lightening conductors.</a:t>
            </a:r>
          </a:p>
          <a:p>
            <a:r>
              <a:rPr lang="en-GB" sz="2400" dirty="0"/>
              <a:t>Fire extinguishers.</a:t>
            </a:r>
          </a:p>
          <a:p>
            <a:r>
              <a:rPr lang="en-GB" sz="2400" dirty="0"/>
              <a:t>Strategic server and storage placement, etc.</a:t>
            </a:r>
          </a:p>
        </p:txBody>
      </p:sp>
    </p:spTree>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sz="5400" baseline="-25000" dirty="0"/>
              <a:t>c. Information privacy</a:t>
            </a:r>
            <a:endParaRPr lang="en-US" sz="5400" dirty="0">
              <a:latin typeface="Arial Unicode MS" panose="020B0604020202020204" pitchFamily="34" charset="-128"/>
            </a:endParaRPr>
          </a:p>
        </p:txBody>
      </p:sp>
      <p:sp>
        <p:nvSpPr>
          <p:cNvPr id="76803" name="Rectangle 3"/>
          <p:cNvSpPr>
            <a:spLocks noGrp="1" noChangeArrowheads="1"/>
          </p:cNvSpPr>
          <p:nvPr>
            <p:ph idx="1"/>
          </p:nvPr>
        </p:nvSpPr>
        <p:spPr>
          <a:xfrm>
            <a:off x="304800" y="1090613"/>
            <a:ext cx="8585200" cy="738187"/>
          </a:xfrm>
        </p:spPr>
        <p:txBody>
          <a:bodyPr/>
          <a:lstStyle/>
          <a:p>
            <a:r>
              <a:rPr lang="en-US" dirty="0"/>
              <a:t>What is</a:t>
            </a:r>
            <a:r>
              <a:rPr lang="en-US" dirty="0">
                <a:solidFill>
                  <a:schemeClr val="hlink"/>
                </a:solidFill>
              </a:rPr>
              <a:t> information privacy</a:t>
            </a:r>
            <a:r>
              <a:rPr lang="en-US" dirty="0"/>
              <a:t>?</a:t>
            </a:r>
            <a:endParaRPr lang="en-US" dirty="0">
              <a:latin typeface="Arial Unicode MS" panose="020B0604020202020204" pitchFamily="34" charset="-128"/>
            </a:endParaRPr>
          </a:p>
        </p:txBody>
      </p:sp>
      <p:sp>
        <p:nvSpPr>
          <p:cNvPr id="76809" name="Rectangle 9"/>
          <p:cNvSpPr>
            <a:spLocks noChangeArrowheads="1"/>
          </p:cNvSpPr>
          <p:nvPr/>
        </p:nvSpPr>
        <p:spPr bwMode="auto">
          <a:xfrm>
            <a:off x="3048000" y="5257800"/>
            <a:ext cx="3200400" cy="838200"/>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nchor="ctr"/>
          <a:lstStyle/>
          <a:p>
            <a:pPr algn="ctr">
              <a:spcBef>
                <a:spcPct val="5000"/>
              </a:spcBef>
              <a:buClr>
                <a:srgbClr val="D94439"/>
              </a:buClr>
              <a:buSzPct val="75000"/>
              <a:buFont typeface="Wingdings" panose="05000000000000000000" pitchFamily="2" charset="2"/>
              <a:buNone/>
            </a:pPr>
            <a:r>
              <a:rPr kumimoji="1" lang="en-US" sz="1600" b="1" dirty="0">
                <a:latin typeface="Times New Roman" panose="02020603050405020304" pitchFamily="18" charset="0"/>
              </a:rPr>
              <a:t>Its Legal for employers to use monitoring software programs</a:t>
            </a:r>
          </a:p>
        </p:txBody>
      </p:sp>
      <p:sp>
        <p:nvSpPr>
          <p:cNvPr id="76810" name="AutoShape 10"/>
          <p:cNvSpPr>
            <a:spLocks noChangeArrowheads="1"/>
          </p:cNvSpPr>
          <p:nvPr/>
        </p:nvSpPr>
        <p:spPr bwMode="auto">
          <a:xfrm>
            <a:off x="1447800" y="2971800"/>
            <a:ext cx="6419850" cy="11430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808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1"/>
          <a:lstStyle/>
          <a:p>
            <a:pPr algn="ctr">
              <a:spcBef>
                <a:spcPct val="5000"/>
              </a:spcBef>
              <a:buClr>
                <a:srgbClr val="D94439"/>
              </a:buClr>
              <a:buSzPct val="75000"/>
              <a:buFont typeface="Wingdings" panose="05000000000000000000" pitchFamily="2" charset="2"/>
              <a:buNone/>
            </a:pPr>
            <a:r>
              <a:rPr kumimoji="1" lang="en-US" sz="2000" dirty="0">
                <a:solidFill>
                  <a:schemeClr val="bg1"/>
                </a:solidFill>
                <a:latin typeface="Times New Roman" panose="02020603050405020304" pitchFamily="18" charset="0"/>
              </a:rPr>
              <a:t>Difficult to maintain today because data is stored online</a:t>
            </a:r>
          </a:p>
        </p:txBody>
      </p:sp>
      <p:sp>
        <p:nvSpPr>
          <p:cNvPr id="76811" name="AutoShape 11"/>
          <p:cNvSpPr>
            <a:spLocks noChangeArrowheads="1"/>
          </p:cNvSpPr>
          <p:nvPr/>
        </p:nvSpPr>
        <p:spPr bwMode="auto">
          <a:xfrm>
            <a:off x="1447800" y="4114800"/>
            <a:ext cx="6419850" cy="11430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D9443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p>
            <a:pPr algn="ctr"/>
            <a:r>
              <a:rPr kumimoji="1" lang="en-US" sz="2000" dirty="0">
                <a:solidFill>
                  <a:schemeClr val="bg1"/>
                </a:solidFill>
                <a:latin typeface="Times New Roman" panose="02020603050405020304" pitchFamily="18" charset="0"/>
              </a:rPr>
              <a:t>Employee monitoring is using computers to observe employee computer use</a:t>
            </a:r>
          </a:p>
        </p:txBody>
      </p:sp>
      <p:sp>
        <p:nvSpPr>
          <p:cNvPr id="76812" name="AutoShape 12"/>
          <p:cNvSpPr>
            <a:spLocks noChangeArrowheads="1"/>
          </p:cNvSpPr>
          <p:nvPr/>
        </p:nvSpPr>
        <p:spPr bwMode="auto">
          <a:xfrm>
            <a:off x="1447800" y="1828800"/>
            <a:ext cx="6419850" cy="11430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320040" bIns="0" anchor="b" anchorCtr="1"/>
          <a:lstStyle/>
          <a:p>
            <a:pPr algn="ctr">
              <a:spcBef>
                <a:spcPct val="5000"/>
              </a:spcBef>
              <a:buClr>
                <a:srgbClr val="D94439"/>
              </a:buClr>
              <a:buSzPct val="75000"/>
              <a:buFont typeface="Wingdings" panose="05000000000000000000" pitchFamily="2" charset="2"/>
              <a:buNone/>
            </a:pPr>
            <a:r>
              <a:rPr kumimoji="1" lang="en-US" sz="2000" dirty="0">
                <a:solidFill>
                  <a:schemeClr val="bg1"/>
                </a:solidFill>
                <a:latin typeface="Times New Roman" panose="02020603050405020304" pitchFamily="18" charset="0"/>
              </a:rPr>
              <a:t>Right of individuals and companies to restrict collection and use of information about them</a:t>
            </a:r>
          </a:p>
        </p:txBody>
      </p:sp>
    </p:spTree>
    <p:extLst>
      <p:ext uri="{BB962C8B-B14F-4D97-AF65-F5344CB8AC3E}">
        <p14:creationId xmlns:p14="http://schemas.microsoft.com/office/powerpoint/2010/main" val="18186918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76803">
                                            <p:txEl>
                                              <p:pRg st="0" end="0"/>
                                            </p:txEl>
                                          </p:spTgt>
                                        </p:tgtEl>
                                        <p:attrNameLst>
                                          <p:attrName>style.visibility</p:attrName>
                                        </p:attrNameLst>
                                      </p:cBhvr>
                                      <p:to>
                                        <p:strVal val="visible"/>
                                      </p:to>
                                    </p:set>
                                    <p:animEffect transition="in" filter="wipe(left)">
                                      <p:cBhvr>
                                        <p:cTn id="7" dur="500"/>
                                        <p:tgtEl>
                                          <p:spTgt spid="76803">
                                            <p:txEl>
                                              <p:pRg st="0" end="0"/>
                                            </p:txEl>
                                          </p:spTgt>
                                        </p:tgtEl>
                                      </p:cBhvr>
                                    </p:animEffect>
                                  </p:childTnLst>
                                </p:cTn>
                              </p:par>
                            </p:childTnLst>
                          </p:cTn>
                        </p:par>
                        <p:par>
                          <p:cTn id="8" fill="hold" nodeType="afterGroup">
                            <p:stCondLst>
                              <p:cond delay="1500"/>
                            </p:stCondLst>
                            <p:childTnLst>
                              <p:par>
                                <p:cTn id="9" presetID="2" presetClass="entr" presetSubtype="4" fill="hold" grpId="0" nodeType="afterEffect">
                                  <p:stCondLst>
                                    <p:cond delay="3000"/>
                                  </p:stCondLst>
                                  <p:childTnLst>
                                    <p:set>
                                      <p:cBhvr>
                                        <p:cTn id="10" dur="1" fill="hold">
                                          <p:stCondLst>
                                            <p:cond delay="0"/>
                                          </p:stCondLst>
                                        </p:cTn>
                                        <p:tgtEl>
                                          <p:spTgt spid="76812"/>
                                        </p:tgtEl>
                                        <p:attrNameLst>
                                          <p:attrName>style.visibility</p:attrName>
                                        </p:attrNameLst>
                                      </p:cBhvr>
                                      <p:to>
                                        <p:strVal val="visible"/>
                                      </p:to>
                                    </p:set>
                                    <p:anim calcmode="lin" valueType="num">
                                      <p:cBhvr additive="base">
                                        <p:cTn id="11" dur="500" fill="hold"/>
                                        <p:tgtEl>
                                          <p:spTgt spid="76812"/>
                                        </p:tgtEl>
                                        <p:attrNameLst>
                                          <p:attrName>ppt_x</p:attrName>
                                        </p:attrNameLst>
                                      </p:cBhvr>
                                      <p:tavLst>
                                        <p:tav tm="0">
                                          <p:val>
                                            <p:strVal val="#ppt_x"/>
                                          </p:val>
                                        </p:tav>
                                        <p:tav tm="100000">
                                          <p:val>
                                            <p:strVal val="#ppt_x"/>
                                          </p:val>
                                        </p:tav>
                                      </p:tavLst>
                                    </p:anim>
                                    <p:anim calcmode="lin" valueType="num">
                                      <p:cBhvr additive="base">
                                        <p:cTn id="12" dur="500" fill="hold"/>
                                        <p:tgtEl>
                                          <p:spTgt spid="76812"/>
                                        </p:tgtEl>
                                        <p:attrNameLst>
                                          <p:attrName>ppt_y</p:attrName>
                                        </p:attrNameLst>
                                      </p:cBhvr>
                                      <p:tavLst>
                                        <p:tav tm="0">
                                          <p:val>
                                            <p:strVal val="1+#ppt_h/2"/>
                                          </p:val>
                                        </p:tav>
                                        <p:tav tm="100000">
                                          <p:val>
                                            <p:strVal val="#ppt_y"/>
                                          </p:val>
                                        </p:tav>
                                      </p:tavLst>
                                    </p:anim>
                                  </p:childTnLst>
                                </p:cTn>
                              </p:par>
                            </p:childTnLst>
                          </p:cTn>
                        </p:par>
                        <p:par>
                          <p:cTn id="13" fill="hold" nodeType="afterGroup">
                            <p:stCondLst>
                              <p:cond delay="5000"/>
                            </p:stCondLst>
                            <p:childTnLst>
                              <p:par>
                                <p:cTn id="14" presetID="2" presetClass="entr" presetSubtype="4" fill="hold" grpId="0" nodeType="afterEffect">
                                  <p:stCondLst>
                                    <p:cond delay="4000"/>
                                  </p:stCondLst>
                                  <p:childTnLst>
                                    <p:set>
                                      <p:cBhvr>
                                        <p:cTn id="15" dur="1" fill="hold">
                                          <p:stCondLst>
                                            <p:cond delay="0"/>
                                          </p:stCondLst>
                                        </p:cTn>
                                        <p:tgtEl>
                                          <p:spTgt spid="76810"/>
                                        </p:tgtEl>
                                        <p:attrNameLst>
                                          <p:attrName>style.visibility</p:attrName>
                                        </p:attrNameLst>
                                      </p:cBhvr>
                                      <p:to>
                                        <p:strVal val="visible"/>
                                      </p:to>
                                    </p:set>
                                    <p:anim calcmode="lin" valueType="num">
                                      <p:cBhvr additive="base">
                                        <p:cTn id="16" dur="500" fill="hold"/>
                                        <p:tgtEl>
                                          <p:spTgt spid="76810"/>
                                        </p:tgtEl>
                                        <p:attrNameLst>
                                          <p:attrName>ppt_x</p:attrName>
                                        </p:attrNameLst>
                                      </p:cBhvr>
                                      <p:tavLst>
                                        <p:tav tm="0">
                                          <p:val>
                                            <p:strVal val="#ppt_x"/>
                                          </p:val>
                                        </p:tav>
                                        <p:tav tm="100000">
                                          <p:val>
                                            <p:strVal val="#ppt_x"/>
                                          </p:val>
                                        </p:tav>
                                      </p:tavLst>
                                    </p:anim>
                                    <p:anim calcmode="lin" valueType="num">
                                      <p:cBhvr additive="base">
                                        <p:cTn id="17" dur="500" fill="hold"/>
                                        <p:tgtEl>
                                          <p:spTgt spid="76810"/>
                                        </p:tgtEl>
                                        <p:attrNameLst>
                                          <p:attrName>ppt_y</p:attrName>
                                        </p:attrNameLst>
                                      </p:cBhvr>
                                      <p:tavLst>
                                        <p:tav tm="0">
                                          <p:val>
                                            <p:strVal val="1+#ppt_h/2"/>
                                          </p:val>
                                        </p:tav>
                                        <p:tav tm="100000">
                                          <p:val>
                                            <p:strVal val="#ppt_y"/>
                                          </p:val>
                                        </p:tav>
                                      </p:tavLst>
                                    </p:anim>
                                  </p:childTnLst>
                                </p:cTn>
                              </p:par>
                            </p:childTnLst>
                          </p:cTn>
                        </p:par>
                        <p:par>
                          <p:cTn id="18" fill="hold" nodeType="afterGroup">
                            <p:stCondLst>
                              <p:cond delay="9500"/>
                            </p:stCondLst>
                            <p:childTnLst>
                              <p:par>
                                <p:cTn id="19" presetID="2" presetClass="entr" presetSubtype="4" fill="hold" grpId="0" nodeType="afterEffect">
                                  <p:stCondLst>
                                    <p:cond delay="4000"/>
                                  </p:stCondLst>
                                  <p:childTnLst>
                                    <p:set>
                                      <p:cBhvr>
                                        <p:cTn id="20" dur="1" fill="hold">
                                          <p:stCondLst>
                                            <p:cond delay="0"/>
                                          </p:stCondLst>
                                        </p:cTn>
                                        <p:tgtEl>
                                          <p:spTgt spid="76811"/>
                                        </p:tgtEl>
                                        <p:attrNameLst>
                                          <p:attrName>style.visibility</p:attrName>
                                        </p:attrNameLst>
                                      </p:cBhvr>
                                      <p:to>
                                        <p:strVal val="visible"/>
                                      </p:to>
                                    </p:set>
                                    <p:anim calcmode="lin" valueType="num">
                                      <p:cBhvr additive="base">
                                        <p:cTn id="21" dur="500" fill="hold"/>
                                        <p:tgtEl>
                                          <p:spTgt spid="76811"/>
                                        </p:tgtEl>
                                        <p:attrNameLst>
                                          <p:attrName>ppt_x</p:attrName>
                                        </p:attrNameLst>
                                      </p:cBhvr>
                                      <p:tavLst>
                                        <p:tav tm="0">
                                          <p:val>
                                            <p:strVal val="#ppt_x"/>
                                          </p:val>
                                        </p:tav>
                                        <p:tav tm="100000">
                                          <p:val>
                                            <p:strVal val="#ppt_x"/>
                                          </p:val>
                                        </p:tav>
                                      </p:tavLst>
                                    </p:anim>
                                    <p:anim calcmode="lin" valueType="num">
                                      <p:cBhvr additive="base">
                                        <p:cTn id="22" dur="500" fill="hold"/>
                                        <p:tgtEl>
                                          <p:spTgt spid="76811"/>
                                        </p:tgtEl>
                                        <p:attrNameLst>
                                          <p:attrName>ppt_y</p:attrName>
                                        </p:attrNameLst>
                                      </p:cBhvr>
                                      <p:tavLst>
                                        <p:tav tm="0">
                                          <p:val>
                                            <p:strVal val="1+#ppt_h/2"/>
                                          </p:val>
                                        </p:tav>
                                        <p:tav tm="100000">
                                          <p:val>
                                            <p:strVal val="#ppt_y"/>
                                          </p:val>
                                        </p:tav>
                                      </p:tavLst>
                                    </p:anim>
                                  </p:childTnLst>
                                </p:cTn>
                              </p:par>
                            </p:childTnLst>
                          </p:cTn>
                        </p:par>
                        <p:par>
                          <p:cTn id="23" fill="hold" nodeType="afterGroup">
                            <p:stCondLst>
                              <p:cond delay="14000"/>
                            </p:stCondLst>
                            <p:childTnLst>
                              <p:par>
                                <p:cTn id="24" presetID="22" presetClass="entr" presetSubtype="1" fill="hold" grpId="0" nodeType="afterEffect">
                                  <p:stCondLst>
                                    <p:cond delay="3000"/>
                                  </p:stCondLst>
                                  <p:childTnLst>
                                    <p:set>
                                      <p:cBhvr>
                                        <p:cTn id="25" dur="1" fill="hold">
                                          <p:stCondLst>
                                            <p:cond delay="0"/>
                                          </p:stCondLst>
                                        </p:cTn>
                                        <p:tgtEl>
                                          <p:spTgt spid="76809"/>
                                        </p:tgtEl>
                                        <p:attrNameLst>
                                          <p:attrName>style.visibility</p:attrName>
                                        </p:attrNameLst>
                                      </p:cBhvr>
                                      <p:to>
                                        <p:strVal val="visible"/>
                                      </p:to>
                                    </p:set>
                                    <p:animEffect transition="in" filter="wipe(up)">
                                      <p:cBhvr>
                                        <p:cTn id="26" dur="500"/>
                                        <p:tgtEl>
                                          <p:spTgt spid="768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3" grpId="0" build="p" bldLvl="5" autoUpdateAnimBg="0" advAuto="1000"/>
      <p:bldP spid="76809" grpId="0" animBg="1" autoUpdateAnimBg="0"/>
      <p:bldP spid="76810" grpId="0" animBg="1" autoUpdateAnimBg="0"/>
      <p:bldP spid="76811" grpId="0" animBg="1" autoUpdateAnimBg="0"/>
      <p:bldP spid="76812" grpId="0" animBg="1" autoUpdateAnimBg="0"/>
    </p:bldLst>
  </p:timing>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78851" name="Rectangle 3"/>
          <p:cNvSpPr>
            <a:spLocks noGrp="1" noChangeArrowheads="1"/>
          </p:cNvSpPr>
          <p:nvPr>
            <p:ph idx="1"/>
          </p:nvPr>
        </p:nvSpPr>
        <p:spPr>
          <a:xfrm>
            <a:off x="0" y="1066801"/>
            <a:ext cx="5292080" cy="5458544"/>
          </a:xfrm>
        </p:spPr>
        <p:txBody>
          <a:bodyPr rIns="0"/>
          <a:lstStyle/>
          <a:p>
            <a:pPr marL="457200" lvl="1" indent="0">
              <a:buNone/>
            </a:pPr>
            <a:r>
              <a:rPr lang="en-US" b="1" dirty="0"/>
              <a:t>What are some ways to safeguard personal informati</a:t>
            </a:r>
            <a:r>
              <a:rPr lang="en-US" sz="2400" b="1" dirty="0"/>
              <a:t>on?</a:t>
            </a:r>
          </a:p>
          <a:p>
            <a:pPr lvl="1"/>
            <a:r>
              <a:rPr lang="en-GB" sz="2300" dirty="0"/>
              <a:t>Limit the amount of information you provide to Web sites; fill in only required information</a:t>
            </a:r>
          </a:p>
          <a:p>
            <a:pPr lvl="1"/>
            <a:r>
              <a:rPr lang="en-GB" sz="2300" dirty="0"/>
              <a:t>Inform merchants that you do not want them to distribute your personal information</a:t>
            </a:r>
          </a:p>
          <a:p>
            <a:pPr lvl="1"/>
            <a:r>
              <a:rPr lang="en-GB" sz="2300" dirty="0"/>
              <a:t>Set up a free e-mail account; use this e-mail address for merchant forms</a:t>
            </a:r>
          </a:p>
          <a:p>
            <a:pPr lvl="1"/>
            <a:r>
              <a:rPr lang="en-GB" sz="2300" dirty="0"/>
              <a:t>Sign up for e-mail filtering through your Internet service provider or use an </a:t>
            </a:r>
            <a:r>
              <a:rPr lang="en-GB" sz="2300" dirty="0" err="1"/>
              <a:t>antispam</a:t>
            </a:r>
            <a:r>
              <a:rPr lang="en-GB" sz="2300" dirty="0"/>
              <a:t> program.</a:t>
            </a:r>
          </a:p>
        </p:txBody>
      </p:sp>
      <p:sp>
        <p:nvSpPr>
          <p:cNvPr id="20" name="Rectangle 3"/>
          <p:cNvSpPr txBox="1">
            <a:spLocks noChangeArrowheads="1"/>
          </p:cNvSpPr>
          <p:nvPr/>
        </p:nvSpPr>
        <p:spPr bwMode="auto">
          <a:xfrm>
            <a:off x="4788024" y="1066801"/>
            <a:ext cx="4355976" cy="580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en-GB" sz="2200" dirty="0"/>
              <a:t>Do not reply to spam for any reason</a:t>
            </a:r>
          </a:p>
          <a:p>
            <a:pPr lvl="1"/>
            <a:r>
              <a:rPr lang="en-GB" sz="2200" dirty="0"/>
              <a:t>Install a personal firewall</a:t>
            </a:r>
          </a:p>
          <a:p>
            <a:pPr lvl="1"/>
            <a:r>
              <a:rPr lang="en-GB" sz="2200" dirty="0"/>
              <a:t>Turn off file and print sharing on your Internet connection</a:t>
            </a:r>
          </a:p>
          <a:p>
            <a:pPr lvl="1"/>
            <a:r>
              <a:rPr lang="en-GB" sz="2200" dirty="0"/>
              <a:t>Surf the Web anonymously with a program such as Freedom Web Secure or through an anonymous Web site such as Anonymizer.com</a:t>
            </a:r>
          </a:p>
          <a:p>
            <a:pPr lvl="1"/>
            <a:r>
              <a:rPr lang="en-GB" sz="2200" dirty="0"/>
              <a:t>Install a cookie manager to filter cookies</a:t>
            </a:r>
          </a:p>
          <a:p>
            <a:pPr lvl="1"/>
            <a:r>
              <a:rPr lang="en-GB" sz="2200" dirty="0"/>
              <a:t>Clear your history file when you are finished browsing.</a:t>
            </a:r>
          </a:p>
        </p:txBody>
      </p:sp>
    </p:spTree>
    <p:extLst>
      <p:ext uri="{BB962C8B-B14F-4D97-AF65-F5344CB8AC3E}">
        <p14:creationId xmlns:p14="http://schemas.microsoft.com/office/powerpoint/2010/main" val="22246730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78851">
                                            <p:txEl>
                                              <p:pRg st="0" end="0"/>
                                            </p:txEl>
                                          </p:spTgt>
                                        </p:tgtEl>
                                        <p:attrNameLst>
                                          <p:attrName>style.visibility</p:attrName>
                                        </p:attrNameLst>
                                      </p:cBhvr>
                                      <p:to>
                                        <p:strVal val="visible"/>
                                      </p:to>
                                    </p:set>
                                    <p:animEffect transition="in" filter="wipe(left)">
                                      <p:cBhvr>
                                        <p:cTn id="7" dur="500"/>
                                        <p:tgtEl>
                                          <p:spTgt spid="78851">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2000"/>
                                  </p:stCondLst>
                                  <p:childTnLst>
                                    <p:set>
                                      <p:cBhvr>
                                        <p:cTn id="10" dur="1" fill="hold">
                                          <p:stCondLst>
                                            <p:cond delay="0"/>
                                          </p:stCondLst>
                                        </p:cTn>
                                        <p:tgtEl>
                                          <p:spTgt spid="78851">
                                            <p:txEl>
                                              <p:pRg st="1" end="1"/>
                                            </p:txEl>
                                          </p:spTgt>
                                        </p:tgtEl>
                                        <p:attrNameLst>
                                          <p:attrName>style.visibility</p:attrName>
                                        </p:attrNameLst>
                                      </p:cBhvr>
                                      <p:to>
                                        <p:strVal val="visible"/>
                                      </p:to>
                                    </p:set>
                                    <p:animEffect transition="in" filter="wipe(left)">
                                      <p:cBhvr>
                                        <p:cTn id="11" dur="500"/>
                                        <p:tgtEl>
                                          <p:spTgt spid="78851">
                                            <p:txEl>
                                              <p:pRg st="1" end="1"/>
                                            </p:txEl>
                                          </p:spTgt>
                                        </p:tgtEl>
                                      </p:cBhvr>
                                    </p:animEffect>
                                  </p:childTnLst>
                                </p:cTn>
                              </p:par>
                            </p:childTnLst>
                          </p:cTn>
                        </p:par>
                        <p:par>
                          <p:cTn id="12" fill="hold">
                            <p:stCondLst>
                              <p:cond delay="4000"/>
                            </p:stCondLst>
                            <p:childTnLst>
                              <p:par>
                                <p:cTn id="13" presetID="22" presetClass="entr" presetSubtype="8" fill="hold" grpId="0" nodeType="afterEffect">
                                  <p:stCondLst>
                                    <p:cond delay="1000"/>
                                  </p:stCondLst>
                                  <p:childTnLst>
                                    <p:set>
                                      <p:cBhvr>
                                        <p:cTn id="14" dur="1" fill="hold">
                                          <p:stCondLst>
                                            <p:cond delay="0"/>
                                          </p:stCondLst>
                                        </p:cTn>
                                        <p:tgtEl>
                                          <p:spTgt spid="78851">
                                            <p:txEl>
                                              <p:pRg st="2" end="2"/>
                                            </p:txEl>
                                          </p:spTgt>
                                        </p:tgtEl>
                                        <p:attrNameLst>
                                          <p:attrName>style.visibility</p:attrName>
                                        </p:attrNameLst>
                                      </p:cBhvr>
                                      <p:to>
                                        <p:strVal val="visible"/>
                                      </p:to>
                                    </p:set>
                                    <p:animEffect transition="in" filter="wipe(left)">
                                      <p:cBhvr>
                                        <p:cTn id="15" dur="500"/>
                                        <p:tgtEl>
                                          <p:spTgt spid="78851">
                                            <p:txEl>
                                              <p:pRg st="2" end="2"/>
                                            </p:txEl>
                                          </p:spTgt>
                                        </p:tgtEl>
                                      </p:cBhvr>
                                    </p:animEffect>
                                  </p:childTnLst>
                                </p:cTn>
                              </p:par>
                            </p:childTnLst>
                          </p:cTn>
                        </p:par>
                        <p:par>
                          <p:cTn id="16" fill="hold">
                            <p:stCondLst>
                              <p:cond delay="5500"/>
                            </p:stCondLst>
                            <p:childTnLst>
                              <p:par>
                                <p:cTn id="17" presetID="22" presetClass="entr" presetSubtype="8" fill="hold" grpId="0" nodeType="afterEffect">
                                  <p:stCondLst>
                                    <p:cond delay="1000"/>
                                  </p:stCondLst>
                                  <p:childTnLst>
                                    <p:set>
                                      <p:cBhvr>
                                        <p:cTn id="18" dur="1" fill="hold">
                                          <p:stCondLst>
                                            <p:cond delay="0"/>
                                          </p:stCondLst>
                                        </p:cTn>
                                        <p:tgtEl>
                                          <p:spTgt spid="78851">
                                            <p:txEl>
                                              <p:pRg st="3" end="3"/>
                                            </p:txEl>
                                          </p:spTgt>
                                        </p:tgtEl>
                                        <p:attrNameLst>
                                          <p:attrName>style.visibility</p:attrName>
                                        </p:attrNameLst>
                                      </p:cBhvr>
                                      <p:to>
                                        <p:strVal val="visible"/>
                                      </p:to>
                                    </p:set>
                                    <p:animEffect transition="in" filter="wipe(left)">
                                      <p:cBhvr>
                                        <p:cTn id="19" dur="500"/>
                                        <p:tgtEl>
                                          <p:spTgt spid="78851">
                                            <p:txEl>
                                              <p:pRg st="3" end="3"/>
                                            </p:txEl>
                                          </p:spTgt>
                                        </p:tgtEl>
                                      </p:cBhvr>
                                    </p:animEffect>
                                  </p:childTnLst>
                                </p:cTn>
                              </p:par>
                            </p:childTnLst>
                          </p:cTn>
                        </p:par>
                        <p:par>
                          <p:cTn id="20" fill="hold">
                            <p:stCondLst>
                              <p:cond delay="7000"/>
                            </p:stCondLst>
                            <p:childTnLst>
                              <p:par>
                                <p:cTn id="21" presetID="22" presetClass="entr" presetSubtype="8" fill="hold" grpId="0" nodeType="afterEffect">
                                  <p:stCondLst>
                                    <p:cond delay="1000"/>
                                  </p:stCondLst>
                                  <p:childTnLst>
                                    <p:set>
                                      <p:cBhvr>
                                        <p:cTn id="22" dur="1" fill="hold">
                                          <p:stCondLst>
                                            <p:cond delay="0"/>
                                          </p:stCondLst>
                                        </p:cTn>
                                        <p:tgtEl>
                                          <p:spTgt spid="78851">
                                            <p:txEl>
                                              <p:pRg st="4" end="4"/>
                                            </p:txEl>
                                          </p:spTgt>
                                        </p:tgtEl>
                                        <p:attrNameLst>
                                          <p:attrName>style.visibility</p:attrName>
                                        </p:attrNameLst>
                                      </p:cBhvr>
                                      <p:to>
                                        <p:strVal val="visible"/>
                                      </p:to>
                                    </p:set>
                                    <p:animEffect transition="in" filter="wipe(left)">
                                      <p:cBhvr>
                                        <p:cTn id="23" dur="500"/>
                                        <p:tgtEl>
                                          <p:spTgt spid="78851">
                                            <p:txEl>
                                              <p:pRg st="4" end="4"/>
                                            </p:txEl>
                                          </p:spTgt>
                                        </p:tgtEl>
                                      </p:cBhvr>
                                    </p:animEffect>
                                  </p:childTnLst>
                                </p:cTn>
                              </p:par>
                            </p:childTnLst>
                          </p:cTn>
                        </p:par>
                        <p:par>
                          <p:cTn id="24" fill="hold">
                            <p:stCondLst>
                              <p:cond delay="8500"/>
                            </p:stCondLst>
                            <p:childTnLst>
                              <p:par>
                                <p:cTn id="25" presetID="22" presetClass="entr" presetSubtype="8" fill="hold" grpId="0" nodeType="afterEffect">
                                  <p:stCondLst>
                                    <p:cond delay="4000"/>
                                  </p:stCondLst>
                                  <p:childTnLst>
                                    <p:set>
                                      <p:cBhvr>
                                        <p:cTn id="26" dur="1" fill="hold">
                                          <p:stCondLst>
                                            <p:cond delay="0"/>
                                          </p:stCondLst>
                                        </p:cTn>
                                        <p:tgtEl>
                                          <p:spTgt spid="20">
                                            <p:txEl>
                                              <p:pRg st="0" end="0"/>
                                            </p:txEl>
                                          </p:spTgt>
                                        </p:tgtEl>
                                        <p:attrNameLst>
                                          <p:attrName>style.visibility</p:attrName>
                                        </p:attrNameLst>
                                      </p:cBhvr>
                                      <p:to>
                                        <p:strVal val="visible"/>
                                      </p:to>
                                    </p:set>
                                    <p:animEffect transition="in" filter="wipe(left)">
                                      <p:cBhvr>
                                        <p:cTn id="27" dur="500"/>
                                        <p:tgtEl>
                                          <p:spTgt spid="20">
                                            <p:txEl>
                                              <p:pRg st="0" end="0"/>
                                            </p:txEl>
                                          </p:spTgt>
                                        </p:tgtEl>
                                      </p:cBhvr>
                                    </p:animEffect>
                                  </p:childTnLst>
                                </p:cTn>
                              </p:par>
                            </p:childTnLst>
                          </p:cTn>
                        </p:par>
                        <p:par>
                          <p:cTn id="28" fill="hold">
                            <p:stCondLst>
                              <p:cond delay="13000"/>
                            </p:stCondLst>
                            <p:childTnLst>
                              <p:par>
                                <p:cTn id="29" presetID="22" presetClass="entr" presetSubtype="8" fill="hold" grpId="0" nodeType="afterEffect">
                                  <p:stCondLst>
                                    <p:cond delay="400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wipe(left)">
                                      <p:cBhvr>
                                        <p:cTn id="31" dur="500"/>
                                        <p:tgtEl>
                                          <p:spTgt spid="20">
                                            <p:txEl>
                                              <p:pRg st="1" end="1"/>
                                            </p:txEl>
                                          </p:spTgt>
                                        </p:tgtEl>
                                      </p:cBhvr>
                                    </p:animEffect>
                                  </p:childTnLst>
                                </p:cTn>
                              </p:par>
                            </p:childTnLst>
                          </p:cTn>
                        </p:par>
                        <p:par>
                          <p:cTn id="32" fill="hold">
                            <p:stCondLst>
                              <p:cond delay="17500"/>
                            </p:stCondLst>
                            <p:childTnLst>
                              <p:par>
                                <p:cTn id="33" presetID="22" presetClass="entr" presetSubtype="8" fill="hold" grpId="0" nodeType="afterEffect">
                                  <p:stCondLst>
                                    <p:cond delay="4000"/>
                                  </p:stCondLst>
                                  <p:childTnLst>
                                    <p:set>
                                      <p:cBhvr>
                                        <p:cTn id="34" dur="1" fill="hold">
                                          <p:stCondLst>
                                            <p:cond delay="0"/>
                                          </p:stCondLst>
                                        </p:cTn>
                                        <p:tgtEl>
                                          <p:spTgt spid="20">
                                            <p:txEl>
                                              <p:pRg st="2" end="2"/>
                                            </p:txEl>
                                          </p:spTgt>
                                        </p:tgtEl>
                                        <p:attrNameLst>
                                          <p:attrName>style.visibility</p:attrName>
                                        </p:attrNameLst>
                                      </p:cBhvr>
                                      <p:to>
                                        <p:strVal val="visible"/>
                                      </p:to>
                                    </p:set>
                                    <p:animEffect transition="in" filter="wipe(left)">
                                      <p:cBhvr>
                                        <p:cTn id="35" dur="500"/>
                                        <p:tgtEl>
                                          <p:spTgt spid="20">
                                            <p:txEl>
                                              <p:pRg st="2" end="2"/>
                                            </p:txEl>
                                          </p:spTgt>
                                        </p:tgtEl>
                                      </p:cBhvr>
                                    </p:animEffect>
                                  </p:childTnLst>
                                </p:cTn>
                              </p:par>
                            </p:childTnLst>
                          </p:cTn>
                        </p:par>
                        <p:par>
                          <p:cTn id="36" fill="hold">
                            <p:stCondLst>
                              <p:cond delay="22000"/>
                            </p:stCondLst>
                            <p:childTnLst>
                              <p:par>
                                <p:cTn id="37" presetID="22" presetClass="entr" presetSubtype="8" fill="hold" grpId="0" nodeType="afterEffect">
                                  <p:stCondLst>
                                    <p:cond delay="4000"/>
                                  </p:stCondLst>
                                  <p:childTnLst>
                                    <p:set>
                                      <p:cBhvr>
                                        <p:cTn id="38" dur="1" fill="hold">
                                          <p:stCondLst>
                                            <p:cond delay="0"/>
                                          </p:stCondLst>
                                        </p:cTn>
                                        <p:tgtEl>
                                          <p:spTgt spid="20">
                                            <p:txEl>
                                              <p:pRg st="3" end="3"/>
                                            </p:txEl>
                                          </p:spTgt>
                                        </p:tgtEl>
                                        <p:attrNameLst>
                                          <p:attrName>style.visibility</p:attrName>
                                        </p:attrNameLst>
                                      </p:cBhvr>
                                      <p:to>
                                        <p:strVal val="visible"/>
                                      </p:to>
                                    </p:set>
                                    <p:animEffect transition="in" filter="wipe(left)">
                                      <p:cBhvr>
                                        <p:cTn id="39" dur="500"/>
                                        <p:tgtEl>
                                          <p:spTgt spid="20">
                                            <p:txEl>
                                              <p:pRg st="3" end="3"/>
                                            </p:txEl>
                                          </p:spTgt>
                                        </p:tgtEl>
                                      </p:cBhvr>
                                    </p:animEffect>
                                  </p:childTnLst>
                                </p:cTn>
                              </p:par>
                            </p:childTnLst>
                          </p:cTn>
                        </p:par>
                        <p:par>
                          <p:cTn id="40" fill="hold">
                            <p:stCondLst>
                              <p:cond delay="26500"/>
                            </p:stCondLst>
                            <p:childTnLst>
                              <p:par>
                                <p:cTn id="41" presetID="22" presetClass="entr" presetSubtype="8" fill="hold" grpId="0" nodeType="afterEffect">
                                  <p:stCondLst>
                                    <p:cond delay="4000"/>
                                  </p:stCondLst>
                                  <p:childTnLst>
                                    <p:set>
                                      <p:cBhvr>
                                        <p:cTn id="42" dur="1" fill="hold">
                                          <p:stCondLst>
                                            <p:cond delay="0"/>
                                          </p:stCondLst>
                                        </p:cTn>
                                        <p:tgtEl>
                                          <p:spTgt spid="20">
                                            <p:txEl>
                                              <p:pRg st="4" end="4"/>
                                            </p:txEl>
                                          </p:spTgt>
                                        </p:tgtEl>
                                        <p:attrNameLst>
                                          <p:attrName>style.visibility</p:attrName>
                                        </p:attrNameLst>
                                      </p:cBhvr>
                                      <p:to>
                                        <p:strVal val="visible"/>
                                      </p:to>
                                    </p:set>
                                    <p:animEffect transition="in" filter="wipe(left)">
                                      <p:cBhvr>
                                        <p:cTn id="43" dur="500"/>
                                        <p:tgtEl>
                                          <p:spTgt spid="20">
                                            <p:txEl>
                                              <p:pRg st="4" end="4"/>
                                            </p:txEl>
                                          </p:spTgt>
                                        </p:tgtEl>
                                      </p:cBhvr>
                                    </p:animEffect>
                                  </p:childTnLst>
                                </p:cTn>
                              </p:par>
                            </p:childTnLst>
                          </p:cTn>
                        </p:par>
                        <p:par>
                          <p:cTn id="44" fill="hold">
                            <p:stCondLst>
                              <p:cond delay="31000"/>
                            </p:stCondLst>
                            <p:childTnLst>
                              <p:par>
                                <p:cTn id="45" presetID="22" presetClass="entr" presetSubtype="8" fill="hold" grpId="0" nodeType="afterEffect">
                                  <p:stCondLst>
                                    <p:cond delay="4000"/>
                                  </p:stCondLst>
                                  <p:childTnLst>
                                    <p:set>
                                      <p:cBhvr>
                                        <p:cTn id="46" dur="1" fill="hold">
                                          <p:stCondLst>
                                            <p:cond delay="0"/>
                                          </p:stCondLst>
                                        </p:cTn>
                                        <p:tgtEl>
                                          <p:spTgt spid="20">
                                            <p:txEl>
                                              <p:pRg st="5" end="5"/>
                                            </p:txEl>
                                          </p:spTgt>
                                        </p:tgtEl>
                                        <p:attrNameLst>
                                          <p:attrName>style.visibility</p:attrName>
                                        </p:attrNameLst>
                                      </p:cBhvr>
                                      <p:to>
                                        <p:strVal val="visible"/>
                                      </p:to>
                                    </p:set>
                                    <p:animEffect transition="in" filter="wipe(left)">
                                      <p:cBhvr>
                                        <p:cTn id="47" dur="500"/>
                                        <p:tgtEl>
                                          <p:spTgt spid="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1" grpId="0" build="p" bldLvl="5" autoUpdateAnimBg="0" advAuto="1000"/>
      <p:bldP spid="20" grpId="0" build="p" bldLvl="5" autoUpdateAnimBg="0" advAuto="1000"/>
    </p:bldLst>
  </p:timing>
</p:sld>
</file>

<file path=ppt/slides/slide6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0899" name="Rectangle 3"/>
          <p:cNvSpPr>
            <a:spLocks noGrp="1" noChangeArrowheads="1"/>
          </p:cNvSpPr>
          <p:nvPr>
            <p:ph idx="1"/>
          </p:nvPr>
        </p:nvSpPr>
        <p:spPr>
          <a:xfrm>
            <a:off x="304800" y="1090613"/>
            <a:ext cx="8585200" cy="738187"/>
          </a:xfrm>
        </p:spPr>
        <p:txBody>
          <a:bodyPr/>
          <a:lstStyle/>
          <a:p>
            <a:r>
              <a:rPr lang="en-US" dirty="0"/>
              <a:t>What is an electronic profile?</a:t>
            </a:r>
            <a:endParaRPr lang="en-US" dirty="0">
              <a:latin typeface="Arial Unicode MS" panose="020B0604020202020204" pitchFamily="34" charset="-128"/>
            </a:endParaRPr>
          </a:p>
        </p:txBody>
      </p:sp>
      <p:sp>
        <p:nvSpPr>
          <p:cNvPr id="80904" name="Rectangle 8"/>
          <p:cNvSpPr>
            <a:spLocks noChangeArrowheads="1"/>
          </p:cNvSpPr>
          <p:nvPr/>
        </p:nvSpPr>
        <p:spPr bwMode="auto">
          <a:xfrm>
            <a:off x="304800" y="1600200"/>
            <a:ext cx="8585200" cy="205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r>
              <a:rPr lang="en-US" sz="2800" dirty="0"/>
              <a:t>Refers to a set of data collected when you fill out a form on the Web, e.g. a user profile on Amazon or a Facebook profile.</a:t>
            </a:r>
            <a:endParaRPr lang="en-GB" sz="2800" dirty="0"/>
          </a:p>
          <a:p>
            <a:pPr lvl="1">
              <a:spcBef>
                <a:spcPct val="5000"/>
              </a:spcBef>
              <a:buClr>
                <a:srgbClr val="D94439"/>
              </a:buClr>
              <a:buSzPct val="75000"/>
              <a:buFont typeface="Wingdings" panose="05000000000000000000" pitchFamily="2" charset="2"/>
              <a:buChar char="Ø"/>
            </a:pPr>
            <a:r>
              <a:rPr kumimoji="1" lang="en-US" sz="2800" dirty="0">
                <a:solidFill>
                  <a:srgbClr val="000000"/>
                </a:solidFill>
              </a:rPr>
              <a:t>Merchants may </a:t>
            </a:r>
            <a:r>
              <a:rPr kumimoji="1" lang="en-GB" sz="2800" dirty="0">
                <a:solidFill>
                  <a:srgbClr val="000000"/>
                </a:solidFill>
              </a:rPr>
              <a:t>sell the contents of their databases to national marketing firms and Internet advertising firms. </a:t>
            </a:r>
            <a:endParaRPr kumimoji="1" lang="en-US" sz="2800" dirty="0">
              <a:solidFill>
                <a:srgbClr val="000000"/>
              </a:solidFill>
            </a:endParaRPr>
          </a:p>
          <a:p>
            <a:pPr lvl="1">
              <a:spcBef>
                <a:spcPct val="5000"/>
              </a:spcBef>
              <a:buClr>
                <a:srgbClr val="D94439"/>
              </a:buClr>
              <a:buSzPct val="75000"/>
              <a:buFont typeface="Wingdings" panose="05000000000000000000" pitchFamily="2" charset="2"/>
              <a:buChar char="Ø"/>
            </a:pPr>
            <a:r>
              <a:rPr lang="en-GB" sz="2800" dirty="0"/>
              <a:t>Many companies today allow people to specify whether they want their personal information distributed.</a:t>
            </a:r>
            <a:endParaRPr kumimoji="1" lang="en-US" sz="7200" dirty="0">
              <a:solidFill>
                <a:srgbClr val="000000"/>
              </a:solidFill>
              <a:latin typeface="Arial Unicode MS" panose="020B0604020202020204" pitchFamily="34" charset="-128"/>
            </a:endParaRPr>
          </a:p>
        </p:txBody>
      </p:sp>
    </p:spTree>
    <p:extLst>
      <p:ext uri="{BB962C8B-B14F-4D97-AF65-F5344CB8AC3E}">
        <p14:creationId xmlns:p14="http://schemas.microsoft.com/office/powerpoint/2010/main" val="11657385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80899">
                                            <p:txEl>
                                              <p:pRg st="0" end="0"/>
                                            </p:txEl>
                                          </p:spTgt>
                                        </p:tgtEl>
                                        <p:attrNameLst>
                                          <p:attrName>style.visibility</p:attrName>
                                        </p:attrNameLst>
                                      </p:cBhvr>
                                      <p:to>
                                        <p:strVal val="visible"/>
                                      </p:to>
                                    </p:set>
                                    <p:animEffect transition="in" filter="wipe(left)">
                                      <p:cBhvr>
                                        <p:cTn id="7" dur="500"/>
                                        <p:tgtEl>
                                          <p:spTgt spid="80899">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4000"/>
                                  </p:stCondLst>
                                  <p:childTnLst>
                                    <p:set>
                                      <p:cBhvr>
                                        <p:cTn id="10" dur="1" fill="hold">
                                          <p:stCondLst>
                                            <p:cond delay="0"/>
                                          </p:stCondLst>
                                        </p:cTn>
                                        <p:tgtEl>
                                          <p:spTgt spid="80904">
                                            <p:txEl>
                                              <p:pRg st="0" end="0"/>
                                            </p:txEl>
                                          </p:spTgt>
                                        </p:tgtEl>
                                        <p:attrNameLst>
                                          <p:attrName>style.visibility</p:attrName>
                                        </p:attrNameLst>
                                      </p:cBhvr>
                                      <p:to>
                                        <p:strVal val="visible"/>
                                      </p:to>
                                    </p:set>
                                    <p:animEffect transition="in" filter="wipe(left)">
                                      <p:cBhvr>
                                        <p:cTn id="11" dur="500"/>
                                        <p:tgtEl>
                                          <p:spTgt spid="80904">
                                            <p:txEl>
                                              <p:pRg st="0" end="0"/>
                                            </p:txEl>
                                          </p:spTgt>
                                        </p:tgtEl>
                                      </p:cBhvr>
                                    </p:animEffect>
                                  </p:childTnLst>
                                </p:cTn>
                              </p:par>
                            </p:childTnLst>
                          </p:cTn>
                        </p:par>
                        <p:par>
                          <p:cTn id="12" fill="hold">
                            <p:stCondLst>
                              <p:cond delay="6000"/>
                            </p:stCondLst>
                            <p:childTnLst>
                              <p:par>
                                <p:cTn id="13" presetID="22" presetClass="entr" presetSubtype="8" fill="hold" grpId="0" nodeType="afterEffect">
                                  <p:stCondLst>
                                    <p:cond delay="4000"/>
                                  </p:stCondLst>
                                  <p:childTnLst>
                                    <p:set>
                                      <p:cBhvr>
                                        <p:cTn id="14" dur="1" fill="hold">
                                          <p:stCondLst>
                                            <p:cond delay="0"/>
                                          </p:stCondLst>
                                        </p:cTn>
                                        <p:tgtEl>
                                          <p:spTgt spid="80904">
                                            <p:txEl>
                                              <p:pRg st="1" end="1"/>
                                            </p:txEl>
                                          </p:spTgt>
                                        </p:tgtEl>
                                        <p:attrNameLst>
                                          <p:attrName>style.visibility</p:attrName>
                                        </p:attrNameLst>
                                      </p:cBhvr>
                                      <p:to>
                                        <p:strVal val="visible"/>
                                      </p:to>
                                    </p:set>
                                    <p:animEffect transition="in" filter="wipe(left)">
                                      <p:cBhvr>
                                        <p:cTn id="15" dur="500"/>
                                        <p:tgtEl>
                                          <p:spTgt spid="80904">
                                            <p:txEl>
                                              <p:pRg st="1" end="1"/>
                                            </p:txEl>
                                          </p:spTgt>
                                        </p:tgtEl>
                                      </p:cBhvr>
                                    </p:animEffect>
                                  </p:childTnLst>
                                </p:cTn>
                              </p:par>
                            </p:childTnLst>
                          </p:cTn>
                        </p:par>
                        <p:par>
                          <p:cTn id="16" fill="hold">
                            <p:stCondLst>
                              <p:cond delay="10500"/>
                            </p:stCondLst>
                            <p:childTnLst>
                              <p:par>
                                <p:cTn id="17" presetID="22" presetClass="entr" presetSubtype="8" fill="hold" grpId="0" nodeType="afterEffect">
                                  <p:stCondLst>
                                    <p:cond delay="4000"/>
                                  </p:stCondLst>
                                  <p:childTnLst>
                                    <p:set>
                                      <p:cBhvr>
                                        <p:cTn id="18" dur="1" fill="hold">
                                          <p:stCondLst>
                                            <p:cond delay="0"/>
                                          </p:stCondLst>
                                        </p:cTn>
                                        <p:tgtEl>
                                          <p:spTgt spid="80904">
                                            <p:txEl>
                                              <p:pRg st="2" end="2"/>
                                            </p:txEl>
                                          </p:spTgt>
                                        </p:tgtEl>
                                        <p:attrNameLst>
                                          <p:attrName>style.visibility</p:attrName>
                                        </p:attrNameLst>
                                      </p:cBhvr>
                                      <p:to>
                                        <p:strVal val="visible"/>
                                      </p:to>
                                    </p:set>
                                    <p:animEffect transition="in" filter="wipe(left)">
                                      <p:cBhvr>
                                        <p:cTn id="19" dur="500"/>
                                        <p:tgtEl>
                                          <p:spTgt spid="8090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899" grpId="0" build="p" bldLvl="5" autoUpdateAnimBg="0" advAuto="1000"/>
      <p:bldP spid="80904" grpId="0" build="p" bldLvl="2" autoUpdateAnimBg="0" advAuto="4000"/>
    </p:bldLst>
  </p:timing>
</p:sld>
</file>

<file path=ppt/slides/slide6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2947" name="Rectangle 3"/>
          <p:cNvSpPr>
            <a:spLocks noGrp="1" noChangeArrowheads="1"/>
          </p:cNvSpPr>
          <p:nvPr>
            <p:ph idx="1"/>
          </p:nvPr>
        </p:nvSpPr>
        <p:spPr>
          <a:xfrm>
            <a:off x="279400" y="1090613"/>
            <a:ext cx="8585200" cy="5506739"/>
          </a:xfrm>
        </p:spPr>
        <p:txBody>
          <a:bodyPr/>
          <a:lstStyle/>
          <a:p>
            <a:pPr marL="0" indent="0">
              <a:buNone/>
            </a:pPr>
            <a:r>
              <a:rPr lang="en-GB" sz="2800" b="1" dirty="0"/>
              <a:t>Cookies</a:t>
            </a:r>
          </a:p>
          <a:p>
            <a:r>
              <a:rPr lang="en-GB" sz="2800" dirty="0"/>
              <a:t>E-commerce and other Web applications often rely on cookies to identify users. A </a:t>
            </a:r>
            <a:r>
              <a:rPr lang="en-GB" sz="2800" b="1" dirty="0"/>
              <a:t>cookie </a:t>
            </a:r>
            <a:r>
              <a:rPr lang="en-GB" sz="2800" dirty="0"/>
              <a:t>is a small text file that a Web server stores on your computer. Cookie files typically contain data about you, such as your user name or viewing preferences.</a:t>
            </a:r>
          </a:p>
          <a:p>
            <a:r>
              <a:rPr lang="en-GB" sz="2800" dirty="0"/>
              <a:t>Many commercial Web sites send a cookie to your browser, and then your computer’s hard disk stores the cookie. </a:t>
            </a:r>
          </a:p>
          <a:p>
            <a:r>
              <a:rPr lang="en-GB" sz="2800" dirty="0"/>
              <a:t>The next time you visit the Web site, your browser retrieves the cookie from your hard disk and sends the data in the cookie to the Web site.</a:t>
            </a:r>
          </a:p>
        </p:txBody>
      </p:sp>
    </p:spTree>
    <p:extLst>
      <p:ext uri="{BB962C8B-B14F-4D97-AF65-F5344CB8AC3E}">
        <p14:creationId xmlns:p14="http://schemas.microsoft.com/office/powerpoint/2010/main" val="8047398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82947">
                                            <p:txEl>
                                              <p:pRg st="0" end="0"/>
                                            </p:txEl>
                                          </p:spTgt>
                                        </p:tgtEl>
                                        <p:attrNameLst>
                                          <p:attrName>style.visibility</p:attrName>
                                        </p:attrNameLst>
                                      </p:cBhvr>
                                      <p:to>
                                        <p:strVal val="visible"/>
                                      </p:to>
                                    </p:set>
                                    <p:animEffect transition="in" filter="wipe(left)">
                                      <p:cBhvr>
                                        <p:cTn id="7" dur="500"/>
                                        <p:tgtEl>
                                          <p:spTgt spid="82947">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1000"/>
                                  </p:stCondLst>
                                  <p:childTnLst>
                                    <p:set>
                                      <p:cBhvr>
                                        <p:cTn id="10" dur="1" fill="hold">
                                          <p:stCondLst>
                                            <p:cond delay="0"/>
                                          </p:stCondLst>
                                        </p:cTn>
                                        <p:tgtEl>
                                          <p:spTgt spid="82947">
                                            <p:txEl>
                                              <p:pRg st="1" end="1"/>
                                            </p:txEl>
                                          </p:spTgt>
                                        </p:tgtEl>
                                        <p:attrNameLst>
                                          <p:attrName>style.visibility</p:attrName>
                                        </p:attrNameLst>
                                      </p:cBhvr>
                                      <p:to>
                                        <p:strVal val="visible"/>
                                      </p:to>
                                    </p:set>
                                    <p:animEffect transition="in" filter="wipe(left)">
                                      <p:cBhvr>
                                        <p:cTn id="11" dur="500"/>
                                        <p:tgtEl>
                                          <p:spTgt spid="82947">
                                            <p:txEl>
                                              <p:pRg st="1" end="1"/>
                                            </p:txEl>
                                          </p:spTgt>
                                        </p:tgtEl>
                                      </p:cBhvr>
                                    </p:animEffect>
                                  </p:childTnLst>
                                </p:cTn>
                              </p:par>
                            </p:childTnLst>
                          </p:cTn>
                        </p:par>
                        <p:par>
                          <p:cTn id="12" fill="hold">
                            <p:stCondLst>
                              <p:cond delay="3000"/>
                            </p:stCondLst>
                            <p:childTnLst>
                              <p:par>
                                <p:cTn id="13" presetID="22" presetClass="entr" presetSubtype="8" fill="hold" grpId="0" nodeType="afterEffect">
                                  <p:stCondLst>
                                    <p:cond delay="1000"/>
                                  </p:stCondLst>
                                  <p:childTnLst>
                                    <p:set>
                                      <p:cBhvr>
                                        <p:cTn id="14" dur="1" fill="hold">
                                          <p:stCondLst>
                                            <p:cond delay="0"/>
                                          </p:stCondLst>
                                        </p:cTn>
                                        <p:tgtEl>
                                          <p:spTgt spid="82947">
                                            <p:txEl>
                                              <p:pRg st="2" end="2"/>
                                            </p:txEl>
                                          </p:spTgt>
                                        </p:tgtEl>
                                        <p:attrNameLst>
                                          <p:attrName>style.visibility</p:attrName>
                                        </p:attrNameLst>
                                      </p:cBhvr>
                                      <p:to>
                                        <p:strVal val="visible"/>
                                      </p:to>
                                    </p:set>
                                    <p:animEffect transition="in" filter="wipe(left)">
                                      <p:cBhvr>
                                        <p:cTn id="15" dur="500"/>
                                        <p:tgtEl>
                                          <p:spTgt spid="82947">
                                            <p:txEl>
                                              <p:pRg st="2" end="2"/>
                                            </p:txEl>
                                          </p:spTgt>
                                        </p:tgtEl>
                                      </p:cBhvr>
                                    </p:animEffect>
                                  </p:childTnLst>
                                </p:cTn>
                              </p:par>
                            </p:childTnLst>
                          </p:cTn>
                        </p:par>
                        <p:par>
                          <p:cTn id="16" fill="hold">
                            <p:stCondLst>
                              <p:cond delay="4500"/>
                            </p:stCondLst>
                            <p:childTnLst>
                              <p:par>
                                <p:cTn id="17" presetID="22" presetClass="entr" presetSubtype="8" fill="hold" grpId="0" nodeType="afterEffect">
                                  <p:stCondLst>
                                    <p:cond delay="1000"/>
                                  </p:stCondLst>
                                  <p:childTnLst>
                                    <p:set>
                                      <p:cBhvr>
                                        <p:cTn id="18" dur="1" fill="hold">
                                          <p:stCondLst>
                                            <p:cond delay="0"/>
                                          </p:stCondLst>
                                        </p:cTn>
                                        <p:tgtEl>
                                          <p:spTgt spid="82947">
                                            <p:txEl>
                                              <p:pRg st="3" end="3"/>
                                            </p:txEl>
                                          </p:spTgt>
                                        </p:tgtEl>
                                        <p:attrNameLst>
                                          <p:attrName>style.visibility</p:attrName>
                                        </p:attrNameLst>
                                      </p:cBhvr>
                                      <p:to>
                                        <p:strVal val="visible"/>
                                      </p:to>
                                    </p:set>
                                    <p:animEffect transition="in" filter="wipe(left)">
                                      <p:cBhvr>
                                        <p:cTn id="19" dur="500"/>
                                        <p:tgtEl>
                                          <p:spTgt spid="8294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7" grpId="0" build="p" bldLvl="5" autoUpdateAnimBg="0" advAuto="1000"/>
    </p:bldLst>
  </p:timing>
</p:sld>
</file>

<file path=ppt/slides/slide6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2947" name="Rectangle 3"/>
          <p:cNvSpPr>
            <a:spLocks noGrp="1" noChangeArrowheads="1"/>
          </p:cNvSpPr>
          <p:nvPr>
            <p:ph idx="1"/>
          </p:nvPr>
        </p:nvSpPr>
        <p:spPr>
          <a:xfrm>
            <a:off x="279400" y="1090613"/>
            <a:ext cx="8585200" cy="738187"/>
          </a:xfrm>
        </p:spPr>
        <p:txBody>
          <a:bodyPr/>
          <a:lstStyle/>
          <a:p>
            <a:r>
              <a:rPr lang="en-US"/>
              <a:t>What is a </a:t>
            </a:r>
            <a:r>
              <a:rPr lang="en-US">
                <a:solidFill>
                  <a:schemeClr val="hlink"/>
                </a:solidFill>
              </a:rPr>
              <a:t>cookie</a:t>
            </a:r>
            <a:r>
              <a:rPr lang="en-US"/>
              <a:t>?</a:t>
            </a:r>
            <a:endParaRPr lang="en-US">
              <a:latin typeface="Arial Unicode MS" panose="020B0604020202020204" pitchFamily="34" charset="-128"/>
            </a:endParaRPr>
          </a:p>
        </p:txBody>
      </p:sp>
      <p:sp>
        <p:nvSpPr>
          <p:cNvPr id="82969" name="Oval 25"/>
          <p:cNvSpPr>
            <a:spLocks noChangeArrowheads="1"/>
          </p:cNvSpPr>
          <p:nvPr/>
        </p:nvSpPr>
        <p:spPr bwMode="auto">
          <a:xfrm>
            <a:off x="6553200" y="1828800"/>
            <a:ext cx="2438400" cy="2438400"/>
          </a:xfrm>
          <a:prstGeom prst="ellipse">
            <a:avLst/>
          </a:prstGeom>
          <a:solidFill>
            <a:schemeClr val="accent2">
              <a:lumMod val="20000"/>
              <a:lumOff val="80000"/>
            </a:schemeClr>
          </a:solidFill>
          <a:ln>
            <a:noFill/>
          </a:ln>
          <a:effectLst/>
          <a:scene3d>
            <a:camera prst="legacyObliqueBottomLeft"/>
            <a:lightRig rig="legacyFlat3" dir="r"/>
          </a:scene3d>
          <a:sp3d extrusionH="125400" prstMaterial="legacyMatte">
            <a:bevelT w="13500" h="13500" prst="angle"/>
            <a:bevelB w="13500" h="13500" prst="angle"/>
            <a:extrusionClr>
              <a:srgbClr val="993366"/>
            </a:extrusionClr>
            <a:contourClr>
              <a:srgbClr val="993366"/>
            </a:contourClr>
          </a:sp3d>
        </p:spPr>
        <p:txBody>
          <a:bodyPr lIns="0" tIns="0" rIns="0" bIns="0" anchor="ctr">
            <a:flatTx/>
          </a:bodyPr>
          <a:lstStyle/>
          <a:p>
            <a:pPr algn="ctr">
              <a:spcBef>
                <a:spcPct val="5000"/>
              </a:spcBef>
              <a:buClr>
                <a:srgbClr val="D94439"/>
              </a:buClr>
              <a:buSzPct val="75000"/>
              <a:buFont typeface="Wingdings" panose="05000000000000000000" pitchFamily="2" charset="2"/>
              <a:buNone/>
            </a:pPr>
            <a:r>
              <a:rPr kumimoji="1" lang="en-US" sz="2000" b="1">
                <a:latin typeface="Times New Roman" panose="02020603050405020304" pitchFamily="18" charset="0"/>
              </a:rPr>
              <a:t>Set browser to accept cookies, prompt you to accept cookies, or disable cookies</a:t>
            </a:r>
            <a:endParaRPr kumimoji="1" lang="en-US" sz="2000">
              <a:solidFill>
                <a:srgbClr val="000000"/>
              </a:solidFill>
              <a:latin typeface="Times New Roman" panose="02020603050405020304" pitchFamily="18" charset="0"/>
            </a:endParaRPr>
          </a:p>
        </p:txBody>
      </p:sp>
      <p:sp>
        <p:nvSpPr>
          <p:cNvPr id="82970" name="Oval 26"/>
          <p:cNvSpPr>
            <a:spLocks noChangeArrowheads="1"/>
          </p:cNvSpPr>
          <p:nvPr/>
        </p:nvSpPr>
        <p:spPr bwMode="auto">
          <a:xfrm>
            <a:off x="4114800" y="1828800"/>
            <a:ext cx="2438400" cy="2438400"/>
          </a:xfrm>
          <a:prstGeom prst="ellipse">
            <a:avLst/>
          </a:prstGeom>
          <a:solidFill>
            <a:schemeClr val="accent1">
              <a:lumMod val="20000"/>
              <a:lumOff val="80000"/>
            </a:schemeClr>
          </a:solidFill>
          <a:ln>
            <a:noFill/>
          </a:ln>
          <a:effectLst/>
          <a:scene3d>
            <a:camera prst="legacyObliqueBottomLeft"/>
            <a:lightRig rig="legacyFlat3" dir="r"/>
          </a:scene3d>
          <a:sp3d extrusionH="125400" prstMaterial="legacyMatte">
            <a:bevelT w="13500" h="13500" prst="angle"/>
            <a:bevelB w="13500" h="13500" prst="angle"/>
            <a:extrusionClr>
              <a:srgbClr val="D94439"/>
            </a:extrusionClr>
            <a:contourClr>
              <a:srgbClr val="D94439"/>
            </a:contourClr>
          </a:sp3d>
        </p:spPr>
        <p:txBody>
          <a:bodyPr lIns="0" tIns="0" rIns="0" bIns="0" anchor="ctr">
            <a:flatTx/>
          </a:bodyPr>
          <a:lstStyle/>
          <a:p>
            <a:pPr algn="ctr"/>
            <a:r>
              <a:rPr kumimoji="1" lang="en-US" sz="2000" b="1">
                <a:latin typeface="Times New Roman" panose="02020603050405020304" pitchFamily="18" charset="0"/>
              </a:rPr>
              <a:t>Some Web sites sell or trade information stored in your cookies</a:t>
            </a:r>
          </a:p>
        </p:txBody>
      </p:sp>
      <p:sp>
        <p:nvSpPr>
          <p:cNvPr id="82971" name="Oval 27"/>
          <p:cNvSpPr>
            <a:spLocks noChangeArrowheads="1"/>
          </p:cNvSpPr>
          <p:nvPr/>
        </p:nvSpPr>
        <p:spPr bwMode="auto">
          <a:xfrm>
            <a:off x="1651000" y="1828800"/>
            <a:ext cx="2438400" cy="2438400"/>
          </a:xfrm>
          <a:prstGeom prst="ellipse">
            <a:avLst/>
          </a:prstGeom>
          <a:solidFill>
            <a:srgbClr val="FF9900"/>
          </a:solidFill>
          <a:ln>
            <a:noFill/>
          </a:ln>
          <a:effectLst/>
          <a:scene3d>
            <a:camera prst="legacyObliqueBottomLeft"/>
            <a:lightRig rig="legacyFlat3" dir="r"/>
          </a:scene3d>
          <a:sp3d extrusionH="125400" prstMaterial="legacyMatte">
            <a:bevelT w="13500" h="13500" prst="angle"/>
            <a:bevelB w="13500" h="13500" prst="angle"/>
            <a:extrusionClr>
              <a:srgbClr val="FF9900"/>
            </a:extrusionClr>
            <a:contourClr>
              <a:srgbClr val="FF99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flatTx/>
          </a:bodyPr>
          <a:lstStyle/>
          <a:p>
            <a:pPr algn="ctr"/>
            <a:r>
              <a:rPr kumimoji="1" lang="en-US" sz="2000" b="1">
                <a:latin typeface="Times New Roman" panose="02020603050405020304" pitchFamily="18" charset="0"/>
              </a:rPr>
              <a:t>Small file on your computer that contains data about you</a:t>
            </a:r>
          </a:p>
        </p:txBody>
      </p:sp>
      <p:sp>
        <p:nvSpPr>
          <p:cNvPr id="82968" name="Oval 24"/>
          <p:cNvSpPr>
            <a:spLocks noChangeArrowheads="1"/>
          </p:cNvSpPr>
          <p:nvPr/>
        </p:nvSpPr>
        <p:spPr bwMode="auto">
          <a:xfrm>
            <a:off x="228600" y="2108200"/>
            <a:ext cx="1447800" cy="1447800"/>
          </a:xfrm>
          <a:prstGeom prst="ellipse">
            <a:avLst/>
          </a:prstGeom>
          <a:solidFill>
            <a:srgbClr val="808000"/>
          </a:solidFill>
          <a:ln>
            <a:noFill/>
          </a:ln>
          <a:effectLst/>
          <a:scene3d>
            <a:camera prst="legacyObliqueBottomLeft"/>
            <a:lightRig rig="legacyFlat3" dir="r"/>
          </a:scene3d>
          <a:sp3d extrusionH="125400" prstMaterial="legacyMatte">
            <a:bevelT w="13500" h="13500" prst="angle"/>
            <a:bevelB w="13500" h="13500" prst="angle"/>
            <a:extrusionClr>
              <a:srgbClr val="808000"/>
            </a:extrusionClr>
            <a:contourClr>
              <a:srgbClr val="8080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flatTx/>
          </a:bodyPr>
          <a:lstStyle/>
          <a:p>
            <a:pPr algn="ctr">
              <a:spcBef>
                <a:spcPct val="5000"/>
              </a:spcBef>
              <a:buClr>
                <a:srgbClr val="D94439"/>
              </a:buClr>
              <a:buSzPct val="75000"/>
              <a:buFont typeface="Wingdings" panose="05000000000000000000" pitchFamily="2" charset="2"/>
              <a:buNone/>
            </a:pPr>
            <a:r>
              <a:rPr kumimoji="1" lang="en-US" sz="1600" b="1">
                <a:latin typeface="Times New Roman" panose="02020603050405020304" pitchFamily="18" charset="0"/>
              </a:rPr>
              <a:t>User preferences</a:t>
            </a:r>
          </a:p>
        </p:txBody>
      </p:sp>
      <p:sp>
        <p:nvSpPr>
          <p:cNvPr id="82979" name="Oval 35"/>
          <p:cNvSpPr>
            <a:spLocks noChangeArrowheads="1"/>
          </p:cNvSpPr>
          <p:nvPr/>
        </p:nvSpPr>
        <p:spPr bwMode="auto">
          <a:xfrm>
            <a:off x="2336800" y="4229100"/>
            <a:ext cx="1447800" cy="1447800"/>
          </a:xfrm>
          <a:prstGeom prst="ellipse">
            <a:avLst/>
          </a:prstGeom>
          <a:solidFill>
            <a:srgbClr val="808000"/>
          </a:solidFill>
          <a:ln>
            <a:noFill/>
          </a:ln>
          <a:effectLst/>
          <a:scene3d>
            <a:camera prst="legacyObliqueBottomLeft"/>
            <a:lightRig rig="legacyFlat3" dir="r"/>
          </a:scene3d>
          <a:sp3d extrusionH="125400" prstMaterial="legacyMatte">
            <a:bevelT w="13500" h="13500" prst="angle"/>
            <a:bevelB w="13500" h="13500" prst="angle"/>
            <a:extrusionClr>
              <a:srgbClr val="808000"/>
            </a:extrusionClr>
            <a:contourClr>
              <a:srgbClr val="8080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flatTx/>
          </a:bodyPr>
          <a:lstStyle/>
          <a:p>
            <a:pPr algn="ctr">
              <a:spcBef>
                <a:spcPct val="5000"/>
              </a:spcBef>
              <a:buClr>
                <a:srgbClr val="D94439"/>
              </a:buClr>
              <a:buSzPct val="75000"/>
              <a:buFont typeface="Wingdings" panose="05000000000000000000" pitchFamily="2" charset="2"/>
              <a:buNone/>
            </a:pPr>
            <a:r>
              <a:rPr kumimoji="1" lang="en-US" sz="1600" b="1">
                <a:latin typeface="Times New Roman" panose="02020603050405020304" pitchFamily="18" charset="0"/>
              </a:rPr>
              <a:t>Interests and browsing habits</a:t>
            </a:r>
            <a:endParaRPr kumimoji="1" lang="en-US" sz="2000">
              <a:solidFill>
                <a:srgbClr val="000000"/>
              </a:solidFill>
              <a:latin typeface="Times New Roman" panose="02020603050405020304" pitchFamily="18" charset="0"/>
            </a:endParaRPr>
          </a:p>
        </p:txBody>
      </p:sp>
      <p:sp>
        <p:nvSpPr>
          <p:cNvPr id="82980" name="Oval 36"/>
          <p:cNvSpPr>
            <a:spLocks noChangeArrowheads="1"/>
          </p:cNvSpPr>
          <p:nvPr/>
        </p:nvSpPr>
        <p:spPr bwMode="auto">
          <a:xfrm>
            <a:off x="736600" y="3670300"/>
            <a:ext cx="1447800" cy="1447800"/>
          </a:xfrm>
          <a:prstGeom prst="ellipse">
            <a:avLst/>
          </a:prstGeom>
          <a:solidFill>
            <a:srgbClr val="808000"/>
          </a:solidFill>
          <a:ln>
            <a:noFill/>
          </a:ln>
          <a:effectLst/>
          <a:scene3d>
            <a:camera prst="legacyObliqueBottomLeft"/>
            <a:lightRig rig="legacyFlat3" dir="r"/>
          </a:scene3d>
          <a:sp3d extrusionH="125400" prstMaterial="legacyMatte">
            <a:bevelT w="13500" h="13500" prst="angle"/>
            <a:bevelB w="13500" h="13500" prst="angle"/>
            <a:extrusionClr>
              <a:srgbClr val="808000"/>
            </a:extrusionClr>
            <a:contourClr>
              <a:srgbClr val="8080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flatTx/>
          </a:bodyPr>
          <a:lstStyle/>
          <a:p>
            <a:pPr algn="ctr">
              <a:spcBef>
                <a:spcPct val="5000"/>
              </a:spcBef>
              <a:buClr>
                <a:srgbClr val="D94439"/>
              </a:buClr>
              <a:buSzPct val="75000"/>
              <a:buFont typeface="Wingdings" panose="05000000000000000000" pitchFamily="2" charset="2"/>
              <a:buNone/>
            </a:pPr>
            <a:r>
              <a:rPr kumimoji="1" lang="en-US" sz="1600" b="1">
                <a:latin typeface="Times New Roman" panose="02020603050405020304" pitchFamily="18" charset="0"/>
              </a:rPr>
              <a:t>How regularly you visit Web sites</a:t>
            </a:r>
          </a:p>
        </p:txBody>
      </p:sp>
    </p:spTree>
    <p:extLst>
      <p:ext uri="{BB962C8B-B14F-4D97-AF65-F5344CB8AC3E}">
        <p14:creationId xmlns:p14="http://schemas.microsoft.com/office/powerpoint/2010/main" val="27801419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82947">
                                            <p:txEl>
                                              <p:pRg st="0" end="0"/>
                                            </p:txEl>
                                          </p:spTgt>
                                        </p:tgtEl>
                                        <p:attrNameLst>
                                          <p:attrName>style.visibility</p:attrName>
                                        </p:attrNameLst>
                                      </p:cBhvr>
                                      <p:to>
                                        <p:strVal val="visible"/>
                                      </p:to>
                                    </p:set>
                                    <p:animEffect transition="in" filter="wipe(left)">
                                      <p:cBhvr>
                                        <p:cTn id="7" dur="500"/>
                                        <p:tgtEl>
                                          <p:spTgt spid="82947">
                                            <p:txEl>
                                              <p:pRg st="0" end="0"/>
                                            </p:txEl>
                                          </p:spTgt>
                                        </p:tgtEl>
                                      </p:cBhvr>
                                    </p:animEffect>
                                  </p:childTnLst>
                                </p:cTn>
                              </p:par>
                            </p:childTnLst>
                          </p:cTn>
                        </p:par>
                        <p:par>
                          <p:cTn id="8" fill="hold" nodeType="afterGroup">
                            <p:stCondLst>
                              <p:cond delay="1500"/>
                            </p:stCondLst>
                            <p:childTnLst>
                              <p:par>
                                <p:cTn id="9" presetID="23" presetClass="entr" presetSubtype="272" fill="hold" grpId="0" nodeType="afterEffect">
                                  <p:stCondLst>
                                    <p:cond delay="3000"/>
                                  </p:stCondLst>
                                  <p:childTnLst>
                                    <p:set>
                                      <p:cBhvr>
                                        <p:cTn id="10" dur="1" fill="hold">
                                          <p:stCondLst>
                                            <p:cond delay="0"/>
                                          </p:stCondLst>
                                        </p:cTn>
                                        <p:tgtEl>
                                          <p:spTgt spid="82971"/>
                                        </p:tgtEl>
                                        <p:attrNameLst>
                                          <p:attrName>style.visibility</p:attrName>
                                        </p:attrNameLst>
                                      </p:cBhvr>
                                      <p:to>
                                        <p:strVal val="visible"/>
                                      </p:to>
                                    </p:set>
                                    <p:anim calcmode="lin" valueType="num">
                                      <p:cBhvr>
                                        <p:cTn id="11" dur="500" fill="hold"/>
                                        <p:tgtEl>
                                          <p:spTgt spid="82971"/>
                                        </p:tgtEl>
                                        <p:attrNameLst>
                                          <p:attrName>ppt_w</p:attrName>
                                        </p:attrNameLst>
                                      </p:cBhvr>
                                      <p:tavLst>
                                        <p:tav tm="0">
                                          <p:val>
                                            <p:strVal val="2/3*#ppt_w"/>
                                          </p:val>
                                        </p:tav>
                                        <p:tav tm="100000">
                                          <p:val>
                                            <p:strVal val="#ppt_w"/>
                                          </p:val>
                                        </p:tav>
                                      </p:tavLst>
                                    </p:anim>
                                    <p:anim calcmode="lin" valueType="num">
                                      <p:cBhvr>
                                        <p:cTn id="12" dur="500" fill="hold"/>
                                        <p:tgtEl>
                                          <p:spTgt spid="82971"/>
                                        </p:tgtEl>
                                        <p:attrNameLst>
                                          <p:attrName>ppt_h</p:attrName>
                                        </p:attrNameLst>
                                      </p:cBhvr>
                                      <p:tavLst>
                                        <p:tav tm="0">
                                          <p:val>
                                            <p:strVal val="2/3*#ppt_h"/>
                                          </p:val>
                                        </p:tav>
                                        <p:tav tm="100000">
                                          <p:val>
                                            <p:strVal val="#ppt_h"/>
                                          </p:val>
                                        </p:tav>
                                      </p:tavLst>
                                    </p:anim>
                                  </p:childTnLst>
                                </p:cTn>
                              </p:par>
                            </p:childTnLst>
                          </p:cTn>
                        </p:par>
                        <p:par>
                          <p:cTn id="13" fill="hold" nodeType="afterGroup">
                            <p:stCondLst>
                              <p:cond delay="5000"/>
                            </p:stCondLst>
                            <p:childTnLst>
                              <p:par>
                                <p:cTn id="14" presetID="17" presetClass="entr" presetSubtype="2" fill="hold" grpId="0" nodeType="afterEffect">
                                  <p:stCondLst>
                                    <p:cond delay="2000"/>
                                  </p:stCondLst>
                                  <p:childTnLst>
                                    <p:set>
                                      <p:cBhvr>
                                        <p:cTn id="15" dur="1" fill="hold">
                                          <p:stCondLst>
                                            <p:cond delay="0"/>
                                          </p:stCondLst>
                                        </p:cTn>
                                        <p:tgtEl>
                                          <p:spTgt spid="82968"/>
                                        </p:tgtEl>
                                        <p:attrNameLst>
                                          <p:attrName>style.visibility</p:attrName>
                                        </p:attrNameLst>
                                      </p:cBhvr>
                                      <p:to>
                                        <p:strVal val="visible"/>
                                      </p:to>
                                    </p:set>
                                    <p:anim calcmode="lin" valueType="num">
                                      <p:cBhvr>
                                        <p:cTn id="16" dur="500" fill="hold"/>
                                        <p:tgtEl>
                                          <p:spTgt spid="82968"/>
                                        </p:tgtEl>
                                        <p:attrNameLst>
                                          <p:attrName>ppt_x</p:attrName>
                                        </p:attrNameLst>
                                      </p:cBhvr>
                                      <p:tavLst>
                                        <p:tav tm="0">
                                          <p:val>
                                            <p:strVal val="#ppt_x+#ppt_w/2"/>
                                          </p:val>
                                        </p:tav>
                                        <p:tav tm="100000">
                                          <p:val>
                                            <p:strVal val="#ppt_x"/>
                                          </p:val>
                                        </p:tav>
                                      </p:tavLst>
                                    </p:anim>
                                    <p:anim calcmode="lin" valueType="num">
                                      <p:cBhvr>
                                        <p:cTn id="17" dur="500" fill="hold"/>
                                        <p:tgtEl>
                                          <p:spTgt spid="82968"/>
                                        </p:tgtEl>
                                        <p:attrNameLst>
                                          <p:attrName>ppt_y</p:attrName>
                                        </p:attrNameLst>
                                      </p:cBhvr>
                                      <p:tavLst>
                                        <p:tav tm="0">
                                          <p:val>
                                            <p:strVal val="#ppt_y"/>
                                          </p:val>
                                        </p:tav>
                                        <p:tav tm="100000">
                                          <p:val>
                                            <p:strVal val="#ppt_y"/>
                                          </p:val>
                                        </p:tav>
                                      </p:tavLst>
                                    </p:anim>
                                    <p:anim calcmode="lin" valueType="num">
                                      <p:cBhvr>
                                        <p:cTn id="18" dur="500" fill="hold"/>
                                        <p:tgtEl>
                                          <p:spTgt spid="82968"/>
                                        </p:tgtEl>
                                        <p:attrNameLst>
                                          <p:attrName>ppt_w</p:attrName>
                                        </p:attrNameLst>
                                      </p:cBhvr>
                                      <p:tavLst>
                                        <p:tav tm="0">
                                          <p:val>
                                            <p:fltVal val="0"/>
                                          </p:val>
                                        </p:tav>
                                        <p:tav tm="100000">
                                          <p:val>
                                            <p:strVal val="#ppt_w"/>
                                          </p:val>
                                        </p:tav>
                                      </p:tavLst>
                                    </p:anim>
                                    <p:anim calcmode="lin" valueType="num">
                                      <p:cBhvr>
                                        <p:cTn id="19" dur="500" fill="hold"/>
                                        <p:tgtEl>
                                          <p:spTgt spid="82968"/>
                                        </p:tgtEl>
                                        <p:attrNameLst>
                                          <p:attrName>ppt_h</p:attrName>
                                        </p:attrNameLst>
                                      </p:cBhvr>
                                      <p:tavLst>
                                        <p:tav tm="0">
                                          <p:val>
                                            <p:strVal val="#ppt_h"/>
                                          </p:val>
                                        </p:tav>
                                        <p:tav tm="100000">
                                          <p:val>
                                            <p:strVal val="#ppt_h"/>
                                          </p:val>
                                        </p:tav>
                                      </p:tavLst>
                                    </p:anim>
                                  </p:childTnLst>
                                </p:cTn>
                              </p:par>
                            </p:childTnLst>
                          </p:cTn>
                        </p:par>
                        <p:par>
                          <p:cTn id="20" fill="hold" nodeType="afterGroup">
                            <p:stCondLst>
                              <p:cond delay="7500"/>
                            </p:stCondLst>
                            <p:childTnLst>
                              <p:par>
                                <p:cTn id="21" presetID="17" presetClass="entr" presetSubtype="2" fill="hold" grpId="0" nodeType="afterEffect">
                                  <p:stCondLst>
                                    <p:cond delay="2000"/>
                                  </p:stCondLst>
                                  <p:childTnLst>
                                    <p:set>
                                      <p:cBhvr>
                                        <p:cTn id="22" dur="1" fill="hold">
                                          <p:stCondLst>
                                            <p:cond delay="0"/>
                                          </p:stCondLst>
                                        </p:cTn>
                                        <p:tgtEl>
                                          <p:spTgt spid="82980"/>
                                        </p:tgtEl>
                                        <p:attrNameLst>
                                          <p:attrName>style.visibility</p:attrName>
                                        </p:attrNameLst>
                                      </p:cBhvr>
                                      <p:to>
                                        <p:strVal val="visible"/>
                                      </p:to>
                                    </p:set>
                                    <p:anim calcmode="lin" valueType="num">
                                      <p:cBhvr>
                                        <p:cTn id="23" dur="500" fill="hold"/>
                                        <p:tgtEl>
                                          <p:spTgt spid="82980"/>
                                        </p:tgtEl>
                                        <p:attrNameLst>
                                          <p:attrName>ppt_x</p:attrName>
                                        </p:attrNameLst>
                                      </p:cBhvr>
                                      <p:tavLst>
                                        <p:tav tm="0">
                                          <p:val>
                                            <p:strVal val="#ppt_x+#ppt_w/2"/>
                                          </p:val>
                                        </p:tav>
                                        <p:tav tm="100000">
                                          <p:val>
                                            <p:strVal val="#ppt_x"/>
                                          </p:val>
                                        </p:tav>
                                      </p:tavLst>
                                    </p:anim>
                                    <p:anim calcmode="lin" valueType="num">
                                      <p:cBhvr>
                                        <p:cTn id="24" dur="500" fill="hold"/>
                                        <p:tgtEl>
                                          <p:spTgt spid="82980"/>
                                        </p:tgtEl>
                                        <p:attrNameLst>
                                          <p:attrName>ppt_y</p:attrName>
                                        </p:attrNameLst>
                                      </p:cBhvr>
                                      <p:tavLst>
                                        <p:tav tm="0">
                                          <p:val>
                                            <p:strVal val="#ppt_y"/>
                                          </p:val>
                                        </p:tav>
                                        <p:tav tm="100000">
                                          <p:val>
                                            <p:strVal val="#ppt_y"/>
                                          </p:val>
                                        </p:tav>
                                      </p:tavLst>
                                    </p:anim>
                                    <p:anim calcmode="lin" valueType="num">
                                      <p:cBhvr>
                                        <p:cTn id="25" dur="500" fill="hold"/>
                                        <p:tgtEl>
                                          <p:spTgt spid="82980"/>
                                        </p:tgtEl>
                                        <p:attrNameLst>
                                          <p:attrName>ppt_w</p:attrName>
                                        </p:attrNameLst>
                                      </p:cBhvr>
                                      <p:tavLst>
                                        <p:tav tm="0">
                                          <p:val>
                                            <p:fltVal val="0"/>
                                          </p:val>
                                        </p:tav>
                                        <p:tav tm="100000">
                                          <p:val>
                                            <p:strVal val="#ppt_w"/>
                                          </p:val>
                                        </p:tav>
                                      </p:tavLst>
                                    </p:anim>
                                    <p:anim calcmode="lin" valueType="num">
                                      <p:cBhvr>
                                        <p:cTn id="26" dur="500" fill="hold"/>
                                        <p:tgtEl>
                                          <p:spTgt spid="82980"/>
                                        </p:tgtEl>
                                        <p:attrNameLst>
                                          <p:attrName>ppt_h</p:attrName>
                                        </p:attrNameLst>
                                      </p:cBhvr>
                                      <p:tavLst>
                                        <p:tav tm="0">
                                          <p:val>
                                            <p:strVal val="#ppt_h"/>
                                          </p:val>
                                        </p:tav>
                                        <p:tav tm="100000">
                                          <p:val>
                                            <p:strVal val="#ppt_h"/>
                                          </p:val>
                                        </p:tav>
                                      </p:tavLst>
                                    </p:anim>
                                  </p:childTnLst>
                                </p:cTn>
                              </p:par>
                            </p:childTnLst>
                          </p:cTn>
                        </p:par>
                        <p:par>
                          <p:cTn id="27" fill="hold" nodeType="afterGroup">
                            <p:stCondLst>
                              <p:cond delay="10000"/>
                            </p:stCondLst>
                            <p:childTnLst>
                              <p:par>
                                <p:cTn id="28" presetID="17" presetClass="entr" presetSubtype="1" fill="hold" grpId="0" nodeType="afterEffect">
                                  <p:stCondLst>
                                    <p:cond delay="2000"/>
                                  </p:stCondLst>
                                  <p:childTnLst>
                                    <p:set>
                                      <p:cBhvr>
                                        <p:cTn id="29" dur="1" fill="hold">
                                          <p:stCondLst>
                                            <p:cond delay="0"/>
                                          </p:stCondLst>
                                        </p:cTn>
                                        <p:tgtEl>
                                          <p:spTgt spid="82979"/>
                                        </p:tgtEl>
                                        <p:attrNameLst>
                                          <p:attrName>style.visibility</p:attrName>
                                        </p:attrNameLst>
                                      </p:cBhvr>
                                      <p:to>
                                        <p:strVal val="visible"/>
                                      </p:to>
                                    </p:set>
                                    <p:anim calcmode="lin" valueType="num">
                                      <p:cBhvr>
                                        <p:cTn id="30" dur="500" fill="hold"/>
                                        <p:tgtEl>
                                          <p:spTgt spid="82979"/>
                                        </p:tgtEl>
                                        <p:attrNameLst>
                                          <p:attrName>ppt_x</p:attrName>
                                        </p:attrNameLst>
                                      </p:cBhvr>
                                      <p:tavLst>
                                        <p:tav tm="0">
                                          <p:val>
                                            <p:strVal val="#ppt_x"/>
                                          </p:val>
                                        </p:tav>
                                        <p:tav tm="100000">
                                          <p:val>
                                            <p:strVal val="#ppt_x"/>
                                          </p:val>
                                        </p:tav>
                                      </p:tavLst>
                                    </p:anim>
                                    <p:anim calcmode="lin" valueType="num">
                                      <p:cBhvr>
                                        <p:cTn id="31" dur="500" fill="hold"/>
                                        <p:tgtEl>
                                          <p:spTgt spid="82979"/>
                                        </p:tgtEl>
                                        <p:attrNameLst>
                                          <p:attrName>ppt_y</p:attrName>
                                        </p:attrNameLst>
                                      </p:cBhvr>
                                      <p:tavLst>
                                        <p:tav tm="0">
                                          <p:val>
                                            <p:strVal val="#ppt_y-#ppt_h/2"/>
                                          </p:val>
                                        </p:tav>
                                        <p:tav tm="100000">
                                          <p:val>
                                            <p:strVal val="#ppt_y"/>
                                          </p:val>
                                        </p:tav>
                                      </p:tavLst>
                                    </p:anim>
                                    <p:anim calcmode="lin" valueType="num">
                                      <p:cBhvr>
                                        <p:cTn id="32" dur="500" fill="hold"/>
                                        <p:tgtEl>
                                          <p:spTgt spid="82979"/>
                                        </p:tgtEl>
                                        <p:attrNameLst>
                                          <p:attrName>ppt_w</p:attrName>
                                        </p:attrNameLst>
                                      </p:cBhvr>
                                      <p:tavLst>
                                        <p:tav tm="0">
                                          <p:val>
                                            <p:strVal val="#ppt_w"/>
                                          </p:val>
                                        </p:tav>
                                        <p:tav tm="100000">
                                          <p:val>
                                            <p:strVal val="#ppt_w"/>
                                          </p:val>
                                        </p:tav>
                                      </p:tavLst>
                                    </p:anim>
                                    <p:anim calcmode="lin" valueType="num">
                                      <p:cBhvr>
                                        <p:cTn id="33" dur="500" fill="hold"/>
                                        <p:tgtEl>
                                          <p:spTgt spid="82979"/>
                                        </p:tgtEl>
                                        <p:attrNameLst>
                                          <p:attrName>ppt_h</p:attrName>
                                        </p:attrNameLst>
                                      </p:cBhvr>
                                      <p:tavLst>
                                        <p:tav tm="0">
                                          <p:val>
                                            <p:fltVal val="0"/>
                                          </p:val>
                                        </p:tav>
                                        <p:tav tm="100000">
                                          <p:val>
                                            <p:strVal val="#ppt_h"/>
                                          </p:val>
                                        </p:tav>
                                      </p:tavLst>
                                    </p:anim>
                                  </p:childTnLst>
                                </p:cTn>
                              </p:par>
                            </p:childTnLst>
                          </p:cTn>
                        </p:par>
                        <p:par>
                          <p:cTn id="34" fill="hold" nodeType="afterGroup">
                            <p:stCondLst>
                              <p:cond delay="12500"/>
                            </p:stCondLst>
                            <p:childTnLst>
                              <p:par>
                                <p:cTn id="35" presetID="23" presetClass="entr" presetSubtype="272" fill="hold" grpId="0" nodeType="afterEffect">
                                  <p:stCondLst>
                                    <p:cond delay="4000"/>
                                  </p:stCondLst>
                                  <p:childTnLst>
                                    <p:set>
                                      <p:cBhvr>
                                        <p:cTn id="36" dur="1" fill="hold">
                                          <p:stCondLst>
                                            <p:cond delay="0"/>
                                          </p:stCondLst>
                                        </p:cTn>
                                        <p:tgtEl>
                                          <p:spTgt spid="82970"/>
                                        </p:tgtEl>
                                        <p:attrNameLst>
                                          <p:attrName>style.visibility</p:attrName>
                                        </p:attrNameLst>
                                      </p:cBhvr>
                                      <p:to>
                                        <p:strVal val="visible"/>
                                      </p:to>
                                    </p:set>
                                    <p:anim calcmode="lin" valueType="num">
                                      <p:cBhvr>
                                        <p:cTn id="37" dur="500" fill="hold"/>
                                        <p:tgtEl>
                                          <p:spTgt spid="82970"/>
                                        </p:tgtEl>
                                        <p:attrNameLst>
                                          <p:attrName>ppt_w</p:attrName>
                                        </p:attrNameLst>
                                      </p:cBhvr>
                                      <p:tavLst>
                                        <p:tav tm="0">
                                          <p:val>
                                            <p:strVal val="2/3*#ppt_w"/>
                                          </p:val>
                                        </p:tav>
                                        <p:tav tm="100000">
                                          <p:val>
                                            <p:strVal val="#ppt_w"/>
                                          </p:val>
                                        </p:tav>
                                      </p:tavLst>
                                    </p:anim>
                                    <p:anim calcmode="lin" valueType="num">
                                      <p:cBhvr>
                                        <p:cTn id="38" dur="500" fill="hold"/>
                                        <p:tgtEl>
                                          <p:spTgt spid="82970"/>
                                        </p:tgtEl>
                                        <p:attrNameLst>
                                          <p:attrName>ppt_h</p:attrName>
                                        </p:attrNameLst>
                                      </p:cBhvr>
                                      <p:tavLst>
                                        <p:tav tm="0">
                                          <p:val>
                                            <p:strVal val="2/3*#ppt_h"/>
                                          </p:val>
                                        </p:tav>
                                        <p:tav tm="100000">
                                          <p:val>
                                            <p:strVal val="#ppt_h"/>
                                          </p:val>
                                        </p:tav>
                                      </p:tavLst>
                                    </p:anim>
                                  </p:childTnLst>
                                </p:cTn>
                              </p:par>
                            </p:childTnLst>
                          </p:cTn>
                        </p:par>
                        <p:par>
                          <p:cTn id="39" fill="hold" nodeType="afterGroup">
                            <p:stCondLst>
                              <p:cond delay="17000"/>
                            </p:stCondLst>
                            <p:childTnLst>
                              <p:par>
                                <p:cTn id="40" presetID="23" presetClass="entr" presetSubtype="272" fill="hold" grpId="0" nodeType="afterEffect">
                                  <p:stCondLst>
                                    <p:cond delay="4000"/>
                                  </p:stCondLst>
                                  <p:childTnLst>
                                    <p:set>
                                      <p:cBhvr>
                                        <p:cTn id="41" dur="1" fill="hold">
                                          <p:stCondLst>
                                            <p:cond delay="0"/>
                                          </p:stCondLst>
                                        </p:cTn>
                                        <p:tgtEl>
                                          <p:spTgt spid="82969"/>
                                        </p:tgtEl>
                                        <p:attrNameLst>
                                          <p:attrName>style.visibility</p:attrName>
                                        </p:attrNameLst>
                                      </p:cBhvr>
                                      <p:to>
                                        <p:strVal val="visible"/>
                                      </p:to>
                                    </p:set>
                                    <p:anim calcmode="lin" valueType="num">
                                      <p:cBhvr>
                                        <p:cTn id="42" dur="500" fill="hold"/>
                                        <p:tgtEl>
                                          <p:spTgt spid="82969"/>
                                        </p:tgtEl>
                                        <p:attrNameLst>
                                          <p:attrName>ppt_w</p:attrName>
                                        </p:attrNameLst>
                                      </p:cBhvr>
                                      <p:tavLst>
                                        <p:tav tm="0">
                                          <p:val>
                                            <p:strVal val="2/3*#ppt_w"/>
                                          </p:val>
                                        </p:tav>
                                        <p:tav tm="100000">
                                          <p:val>
                                            <p:strVal val="#ppt_w"/>
                                          </p:val>
                                        </p:tav>
                                      </p:tavLst>
                                    </p:anim>
                                    <p:anim calcmode="lin" valueType="num">
                                      <p:cBhvr>
                                        <p:cTn id="43" dur="500" fill="hold"/>
                                        <p:tgtEl>
                                          <p:spTgt spid="82969"/>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7" grpId="0" build="p" bldLvl="5" autoUpdateAnimBg="0" advAuto="1000"/>
      <p:bldP spid="82969" grpId="0" animBg="1" autoUpdateAnimBg="0"/>
      <p:bldP spid="82970" grpId="0" animBg="1" autoUpdateAnimBg="0"/>
      <p:bldP spid="82971" grpId="0" animBg="1" autoUpdateAnimBg="0"/>
      <p:bldP spid="82968" grpId="0" animBg="1" autoUpdateAnimBg="0"/>
      <p:bldP spid="82979" grpId="0" animBg="1" autoUpdateAnimBg="0"/>
      <p:bldP spid="82980" grpId="0" animBg="1" autoUpdateAnimBg="0"/>
    </p:bldLst>
  </p:timing>
</p:sld>
</file>

<file path=ppt/slides/slide6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2947" name="Rectangle 3"/>
          <p:cNvSpPr>
            <a:spLocks noGrp="1" noChangeArrowheads="1"/>
          </p:cNvSpPr>
          <p:nvPr>
            <p:ph idx="1"/>
          </p:nvPr>
        </p:nvSpPr>
        <p:spPr>
          <a:xfrm>
            <a:off x="0" y="1090613"/>
            <a:ext cx="9144000" cy="5506739"/>
          </a:xfrm>
        </p:spPr>
        <p:txBody>
          <a:bodyPr/>
          <a:lstStyle/>
          <a:p>
            <a:pPr marL="0" indent="0">
              <a:buNone/>
            </a:pPr>
            <a:r>
              <a:rPr lang="en-GB" sz="2800" b="1" dirty="0"/>
              <a:t>Web sites use cookies for a variety of purposes:</a:t>
            </a:r>
          </a:p>
          <a:p>
            <a:r>
              <a:rPr lang="en-GB" sz="2400" dirty="0"/>
              <a:t> Most Web sites use cookies to track user preferences.</a:t>
            </a:r>
          </a:p>
          <a:p>
            <a:r>
              <a:rPr lang="en-GB" sz="2400" dirty="0"/>
              <a:t>Some Web sites use cookies to store users’ passwords, so that they do not need to enter it every time they log in to the Web site.</a:t>
            </a:r>
          </a:p>
          <a:p>
            <a:r>
              <a:rPr lang="en-GB" sz="2400" dirty="0"/>
              <a:t>Online shopping sites generally use a session cookie to keep track of items in a user’s shopping cart. This way, users can start an order during one Web session and finish it on another day in</a:t>
            </a:r>
          </a:p>
          <a:p>
            <a:r>
              <a:rPr lang="en-GB" sz="2400" dirty="0"/>
              <a:t>another session. Session cookies usually expire after a certain time, such as a week or a month.</a:t>
            </a:r>
          </a:p>
          <a:p>
            <a:r>
              <a:rPr lang="en-GB" sz="2400" dirty="0"/>
              <a:t>Some Web sites use cookies to track how often users visit a site and the Web pages they visit while at the site.</a:t>
            </a:r>
          </a:p>
          <a:p>
            <a:r>
              <a:rPr lang="en-GB" sz="2400" dirty="0"/>
              <a:t>Web sites may use cookies to target advertisements. These sites store a user’s interests and browsing habits in the cookie.</a:t>
            </a:r>
            <a:endParaRPr lang="en-US" sz="2400" dirty="0">
              <a:latin typeface="Arial Unicode MS" panose="020B0604020202020204" pitchFamily="34" charset="-128"/>
            </a:endParaRPr>
          </a:p>
        </p:txBody>
      </p:sp>
    </p:spTree>
    <p:extLst>
      <p:ext uri="{BB962C8B-B14F-4D97-AF65-F5344CB8AC3E}">
        <p14:creationId xmlns:p14="http://schemas.microsoft.com/office/powerpoint/2010/main" val="225732549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4995" name="Rectangle 3"/>
          <p:cNvSpPr>
            <a:spLocks noGrp="1" noChangeArrowheads="1"/>
          </p:cNvSpPr>
          <p:nvPr>
            <p:ph idx="1"/>
          </p:nvPr>
        </p:nvSpPr>
        <p:spPr>
          <a:xfrm>
            <a:off x="304800" y="1090613"/>
            <a:ext cx="8585200" cy="738187"/>
          </a:xfrm>
        </p:spPr>
        <p:txBody>
          <a:bodyPr/>
          <a:lstStyle/>
          <a:p>
            <a:r>
              <a:rPr lang="en-US"/>
              <a:t>How do cookies work?</a:t>
            </a:r>
            <a:endParaRPr lang="en-US">
              <a:latin typeface="Arial Unicode MS" panose="020B0604020202020204" pitchFamily="34" charset="-128"/>
            </a:endParaRPr>
          </a:p>
        </p:txBody>
      </p:sp>
      <p:sp>
        <p:nvSpPr>
          <p:cNvPr id="84996" name="Text Box 4"/>
          <p:cNvSpPr txBox="1">
            <a:spLocks noChangeArrowheads="1"/>
          </p:cNvSpPr>
          <p:nvPr/>
        </p:nvSpPr>
        <p:spPr bwMode="auto">
          <a:xfrm>
            <a:off x="177800" y="6400800"/>
            <a:ext cx="1549400"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1200">
                <a:solidFill>
                  <a:srgbClr val="33197F"/>
                </a:solidFill>
                <a:latin typeface="Arial Narrow" panose="020B0606020202030204" pitchFamily="34" charset="0"/>
              </a:rPr>
              <a:t>p. 369 Fig. 10-18</a:t>
            </a:r>
          </a:p>
        </p:txBody>
      </p:sp>
      <p:sp>
        <p:nvSpPr>
          <p:cNvPr id="85000" name="Rectangle 8"/>
          <p:cNvSpPr>
            <a:spLocks noChangeArrowheads="1"/>
          </p:cNvSpPr>
          <p:nvPr/>
        </p:nvSpPr>
        <p:spPr bwMode="auto">
          <a:xfrm>
            <a:off x="457200" y="1676400"/>
            <a:ext cx="2286000"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Clr>
                <a:srgbClr val="D94439"/>
              </a:buClr>
              <a:buSzPct val="75000"/>
              <a:buFont typeface="Wingdings" panose="05000000000000000000" pitchFamily="2" charset="2"/>
              <a:buNone/>
            </a:pPr>
            <a:r>
              <a:rPr kumimoji="1" lang="en-US" sz="1300" b="1">
                <a:solidFill>
                  <a:srgbClr val="000000"/>
                </a:solidFill>
                <a:latin typeface="Arial (W1)" pitchFamily="34" charset="0"/>
              </a:rPr>
              <a:t>Step 1.  </a:t>
            </a:r>
            <a:r>
              <a:rPr kumimoji="1" lang="en-US" sz="1400">
                <a:solidFill>
                  <a:srgbClr val="000000"/>
                </a:solidFill>
                <a:latin typeface="Times New Roman" panose="02020603050405020304" pitchFamily="18" charset="0"/>
              </a:rPr>
              <a:t>When you type Web address of Web site in your browser window, browser program searches your hard disk for a cookie associated with Web site.</a:t>
            </a:r>
          </a:p>
        </p:txBody>
      </p:sp>
      <p:pic>
        <p:nvPicPr>
          <p:cNvPr id="85003" name="Picture 11" descr="Fig11-0027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1727200"/>
            <a:ext cx="2895600" cy="1930400"/>
          </a:xfrm>
          <a:prstGeom prst="rect">
            <a:avLst/>
          </a:prstGeom>
          <a:noFill/>
          <a:extLst>
            <a:ext uri="{909E8E84-426E-40DD-AFC4-6F175D3DCCD1}">
              <a14:hiddenFill xmlns:a14="http://schemas.microsoft.com/office/drawing/2010/main">
                <a:solidFill>
                  <a:srgbClr val="FFFFFF"/>
                </a:solidFill>
              </a14:hiddenFill>
            </a:ext>
          </a:extLst>
        </p:spPr>
      </p:pic>
      <p:grpSp>
        <p:nvGrpSpPr>
          <p:cNvPr id="85038" name="Group 46"/>
          <p:cNvGrpSpPr>
            <a:grpSpLocks/>
          </p:cNvGrpSpPr>
          <p:nvPr/>
        </p:nvGrpSpPr>
        <p:grpSpPr bwMode="auto">
          <a:xfrm>
            <a:off x="4800600" y="1828800"/>
            <a:ext cx="1600200" cy="1589088"/>
            <a:chOff x="4032" y="1392"/>
            <a:chExt cx="1008" cy="1001"/>
          </a:xfrm>
        </p:grpSpPr>
        <p:grpSp>
          <p:nvGrpSpPr>
            <p:cNvPr id="85012" name="Group 20"/>
            <p:cNvGrpSpPr>
              <a:grpSpLocks/>
            </p:cNvGrpSpPr>
            <p:nvPr/>
          </p:nvGrpSpPr>
          <p:grpSpPr bwMode="auto">
            <a:xfrm>
              <a:off x="4032" y="1824"/>
              <a:ext cx="1008" cy="569"/>
              <a:chOff x="3736" y="2688"/>
              <a:chExt cx="1488" cy="840"/>
            </a:xfrm>
          </p:grpSpPr>
          <p:sp>
            <p:nvSpPr>
              <p:cNvPr id="85005" name="Oval 13"/>
              <p:cNvSpPr>
                <a:spLocks noChangeArrowheads="1"/>
              </p:cNvSpPr>
              <p:nvPr/>
            </p:nvSpPr>
            <p:spPr bwMode="auto">
              <a:xfrm>
                <a:off x="3736" y="3048"/>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sp>
            <p:nvSpPr>
              <p:cNvPr id="85007" name="Oval 15"/>
              <p:cNvSpPr>
                <a:spLocks noChangeArrowheads="1"/>
              </p:cNvSpPr>
              <p:nvPr/>
            </p:nvSpPr>
            <p:spPr bwMode="auto">
              <a:xfrm>
                <a:off x="3736" y="2976"/>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sp>
            <p:nvSpPr>
              <p:cNvPr id="85008" name="Oval 16"/>
              <p:cNvSpPr>
                <a:spLocks noChangeArrowheads="1"/>
              </p:cNvSpPr>
              <p:nvPr/>
            </p:nvSpPr>
            <p:spPr bwMode="auto">
              <a:xfrm>
                <a:off x="3736" y="2904"/>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sp>
            <p:nvSpPr>
              <p:cNvPr id="85009" name="Oval 17"/>
              <p:cNvSpPr>
                <a:spLocks noChangeArrowheads="1"/>
              </p:cNvSpPr>
              <p:nvPr/>
            </p:nvSpPr>
            <p:spPr bwMode="auto">
              <a:xfrm>
                <a:off x="3736" y="2832"/>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sp>
            <p:nvSpPr>
              <p:cNvPr id="85010" name="Oval 18"/>
              <p:cNvSpPr>
                <a:spLocks noChangeArrowheads="1"/>
              </p:cNvSpPr>
              <p:nvPr/>
            </p:nvSpPr>
            <p:spPr bwMode="auto">
              <a:xfrm>
                <a:off x="3736" y="2760"/>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sp>
            <p:nvSpPr>
              <p:cNvPr id="85011" name="Oval 19"/>
              <p:cNvSpPr>
                <a:spLocks noChangeArrowheads="1"/>
              </p:cNvSpPr>
              <p:nvPr/>
            </p:nvSpPr>
            <p:spPr bwMode="auto">
              <a:xfrm>
                <a:off x="3736" y="2688"/>
                <a:ext cx="1488" cy="480"/>
              </a:xfrm>
              <a:prstGeom prst="ellipse">
                <a:avLst/>
              </a:prstGeom>
              <a:solidFill>
                <a:srgbClr val="FFFF99"/>
              </a:solidFill>
              <a:ln>
                <a:noFill/>
              </a:ln>
              <a:effectLst/>
              <a:scene3d>
                <a:camera prst="legacyObliqueTopRight">
                  <a:rot lat="18000000" lon="0" rev="0"/>
                </a:camera>
                <a:lightRig rig="legacyFlat3" dir="b"/>
              </a:scene3d>
              <a:sp3d extrusionH="49200" prstMaterial="legacyMatte">
                <a:bevelT w="13500" h="13500" prst="angle"/>
                <a:bevelB w="13500" h="13500" prst="angle"/>
                <a:extrusionClr>
                  <a:srgbClr val="FFFF99"/>
                </a:extrusionClr>
                <a:contourClr>
                  <a:srgbClr val="FFFF99"/>
                </a:contourClr>
              </a:sp3d>
              <a:extLs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en-GB"/>
              </a:p>
            </p:txBody>
          </p:sp>
        </p:grpSp>
        <p:sp>
          <p:nvSpPr>
            <p:cNvPr id="85025" name="Rectangle 33"/>
            <p:cNvSpPr>
              <a:spLocks noChangeArrowheads="1"/>
            </p:cNvSpPr>
            <p:nvPr/>
          </p:nvSpPr>
          <p:spPr bwMode="auto">
            <a:xfrm rot="-1249821">
              <a:off x="4128" y="1625"/>
              <a:ext cx="699" cy="387"/>
            </a:xfrm>
            <a:prstGeom prst="rect">
              <a:avLst/>
            </a:prstGeom>
            <a:solidFill>
              <a:schemeClr val="tx2"/>
            </a:solidFill>
            <a:ln w="9525">
              <a:miter lim="800000"/>
              <a:headEnd/>
              <a:tailEnd/>
            </a:ln>
            <a:effectLst/>
            <a:scene3d>
              <a:camera prst="legacyPerspectiveFront">
                <a:rot lat="20399999" lon="19499999" rev="0"/>
              </a:camera>
              <a:lightRig rig="legacyFlat4" dir="t"/>
            </a:scene3d>
            <a:sp3d prstMaterial="legacyMatte">
              <a:bevelT w="13500" h="13500" prst="angle"/>
              <a:bevelB w="13500" h="13500" prst="angle"/>
              <a:extrusionClr>
                <a:schemeClr val="tx2"/>
              </a:extrusionClr>
              <a:contourClr>
                <a:schemeClr val="tx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endParaRPr kumimoji="1" lang="en-US" sz="1400">
                <a:latin typeface="Times New Roman" panose="02020603050405020304" pitchFamily="18" charset="0"/>
              </a:endParaRPr>
            </a:p>
          </p:txBody>
        </p:sp>
        <p:sp>
          <p:nvSpPr>
            <p:cNvPr id="85020" name="Rectangle 28"/>
            <p:cNvSpPr>
              <a:spLocks noChangeArrowheads="1"/>
            </p:cNvSpPr>
            <p:nvPr/>
          </p:nvSpPr>
          <p:spPr bwMode="auto">
            <a:xfrm>
              <a:off x="4206" y="1392"/>
              <a:ext cx="698" cy="388"/>
            </a:xfrm>
            <a:prstGeom prst="rect">
              <a:avLst/>
            </a:prstGeom>
            <a:solidFill>
              <a:srgbClr val="C0C0C0"/>
            </a:solidFill>
            <a:ln w="9525">
              <a:miter lim="800000"/>
              <a:headEnd/>
              <a:tailEnd/>
            </a:ln>
            <a:effectLst/>
            <a:scene3d>
              <a:camera prst="legacyPerspectiveFront">
                <a:rot lat="1500000" lon="20099999" rev="0"/>
              </a:camera>
              <a:lightRig rig="legacyFlat4" dir="t"/>
            </a:scene3d>
            <a:sp3d prstMaterial="legacyMatte">
              <a:bevelT w="13500" h="13500" prst="angle"/>
              <a:bevelB w="13500" h="13500" prst="angle"/>
              <a:extrusionClr>
                <a:srgbClr val="C0C0C0"/>
              </a:extrusionClr>
              <a:contourClr>
                <a:srgbClr val="C0C0C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endParaRPr kumimoji="1" lang="en-US" sz="1400">
                <a:latin typeface="Times New Roman" panose="02020603050405020304" pitchFamily="18" charset="0"/>
              </a:endParaRPr>
            </a:p>
          </p:txBody>
        </p:sp>
        <p:sp>
          <p:nvSpPr>
            <p:cNvPr id="85021" name="Rectangle 29"/>
            <p:cNvSpPr>
              <a:spLocks noChangeArrowheads="1"/>
            </p:cNvSpPr>
            <p:nvPr/>
          </p:nvSpPr>
          <p:spPr bwMode="auto">
            <a:xfrm rot="-456721">
              <a:off x="4272" y="1488"/>
              <a:ext cx="592"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kumimoji="1" lang="en-US" sz="1400">
                  <a:latin typeface="Times New Roman" panose="02020603050405020304" pitchFamily="18" charset="0"/>
                </a:rPr>
                <a:t>Unique ID</a:t>
              </a:r>
            </a:p>
          </p:txBody>
        </p:sp>
        <p:sp>
          <p:nvSpPr>
            <p:cNvPr id="85023" name="Rectangle 31"/>
            <p:cNvSpPr>
              <a:spLocks noChangeArrowheads="1"/>
            </p:cNvSpPr>
            <p:nvPr/>
          </p:nvSpPr>
          <p:spPr bwMode="auto">
            <a:xfrm rot="869534">
              <a:off x="4244" y="1663"/>
              <a:ext cx="699" cy="388"/>
            </a:xfrm>
            <a:prstGeom prst="rect">
              <a:avLst/>
            </a:prstGeom>
            <a:solidFill>
              <a:schemeClr val="tx2"/>
            </a:solidFill>
            <a:ln w="9525">
              <a:miter lim="800000"/>
              <a:headEnd/>
              <a:tailEnd/>
            </a:ln>
            <a:effectLst/>
            <a:scene3d>
              <a:camera prst="legacyPerspectiveFront">
                <a:rot lat="3000000" lon="19799999" rev="0"/>
              </a:camera>
              <a:lightRig rig="legacyFlat4" dir="t"/>
            </a:scene3d>
            <a:sp3d prstMaterial="legacyMatte">
              <a:bevelT w="13500" h="13500" prst="angle"/>
              <a:bevelB w="13500" h="13500" prst="angle"/>
              <a:extrusionClr>
                <a:schemeClr val="tx2"/>
              </a:extrusionClr>
              <a:contourClr>
                <a:schemeClr val="tx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endParaRPr kumimoji="1" lang="en-US" sz="1400">
                <a:solidFill>
                  <a:schemeClr val="bg1"/>
                </a:solidFill>
                <a:latin typeface="Times New Roman" panose="02020603050405020304" pitchFamily="18" charset="0"/>
              </a:endParaRPr>
            </a:p>
          </p:txBody>
        </p:sp>
        <p:sp>
          <p:nvSpPr>
            <p:cNvPr id="85024" name="Rectangle 32"/>
            <p:cNvSpPr>
              <a:spLocks noChangeArrowheads="1"/>
            </p:cNvSpPr>
            <p:nvPr/>
          </p:nvSpPr>
          <p:spPr bwMode="auto">
            <a:xfrm rot="-769800">
              <a:off x="4320" y="1756"/>
              <a:ext cx="5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kumimoji="1" lang="en-US" sz="1600" b="1" dirty="0">
                  <a:solidFill>
                    <a:schemeClr val="bg1"/>
                  </a:solidFill>
                  <a:latin typeface="Times New Roman" panose="02020603050405020304" pitchFamily="18" charset="0"/>
                </a:rPr>
                <a:t>Cookies</a:t>
              </a:r>
            </a:p>
          </p:txBody>
        </p:sp>
      </p:grpSp>
      <p:sp>
        <p:nvSpPr>
          <p:cNvPr id="85030" name="Rectangle 38"/>
          <p:cNvSpPr>
            <a:spLocks noChangeArrowheads="1"/>
          </p:cNvSpPr>
          <p:nvPr/>
        </p:nvSpPr>
        <p:spPr bwMode="auto">
          <a:xfrm>
            <a:off x="6324600" y="1327150"/>
            <a:ext cx="2514600" cy="73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Clr>
                <a:srgbClr val="D94439"/>
              </a:buClr>
              <a:buSzPct val="75000"/>
              <a:buFont typeface="Wingdings" panose="05000000000000000000" pitchFamily="2" charset="2"/>
              <a:buNone/>
            </a:pPr>
            <a:r>
              <a:rPr kumimoji="1" lang="en-US" sz="1300" b="1">
                <a:solidFill>
                  <a:srgbClr val="000000"/>
                </a:solidFill>
                <a:latin typeface="Arial (W1)" pitchFamily="34" charset="0"/>
              </a:rPr>
              <a:t>Step 2.  </a:t>
            </a:r>
            <a:r>
              <a:rPr kumimoji="1" lang="en-US" sz="1400">
                <a:solidFill>
                  <a:srgbClr val="000000"/>
                </a:solidFill>
                <a:latin typeface="Times New Roman" panose="02020603050405020304" pitchFamily="18" charset="0"/>
              </a:rPr>
              <a:t>If browser finds a cookie, it sends information in cookie file to Web site.</a:t>
            </a:r>
          </a:p>
        </p:txBody>
      </p:sp>
      <p:sp>
        <p:nvSpPr>
          <p:cNvPr id="85031" name="Rectangle 39"/>
          <p:cNvSpPr>
            <a:spLocks noChangeArrowheads="1"/>
          </p:cNvSpPr>
          <p:nvPr/>
        </p:nvSpPr>
        <p:spPr bwMode="auto">
          <a:xfrm>
            <a:off x="228600" y="4038600"/>
            <a:ext cx="3200400" cy="200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Clr>
                <a:srgbClr val="D94439"/>
              </a:buClr>
              <a:buSzPct val="75000"/>
              <a:buFont typeface="Wingdings" panose="05000000000000000000" pitchFamily="2" charset="2"/>
              <a:buNone/>
            </a:pPr>
            <a:r>
              <a:rPr kumimoji="1" lang="en-US" sz="1300" b="1">
                <a:solidFill>
                  <a:srgbClr val="000000"/>
                </a:solidFill>
                <a:latin typeface="Arial (W1)" pitchFamily="34" charset="0"/>
              </a:rPr>
              <a:t>Step 3.  </a:t>
            </a:r>
            <a:r>
              <a:rPr kumimoji="1" lang="en-US" sz="1400">
                <a:solidFill>
                  <a:srgbClr val="000000"/>
                </a:solidFill>
                <a:latin typeface="Times New Roman" panose="02020603050405020304" pitchFamily="18" charset="0"/>
              </a:rPr>
              <a:t>If Web site does not receive cookie information, and is expecting it, Web site creates an identification number for you in its database and sends that number to your browser. Browser in turn creates a cookie file based on that number and stores cookie file on your hard disk. Web site now can update information in cookie files whenever you access the site.</a:t>
            </a:r>
          </a:p>
        </p:txBody>
      </p:sp>
      <p:sp>
        <p:nvSpPr>
          <p:cNvPr id="85044" name="Arc 52"/>
          <p:cNvSpPr>
            <a:spLocks/>
          </p:cNvSpPr>
          <p:nvPr/>
        </p:nvSpPr>
        <p:spPr bwMode="auto">
          <a:xfrm rot="19475243" flipV="1">
            <a:off x="4675188" y="2940050"/>
            <a:ext cx="2143125" cy="2058988"/>
          </a:xfrm>
          <a:custGeom>
            <a:avLst/>
            <a:gdLst>
              <a:gd name="G0" fmla="+- 4398 0 0"/>
              <a:gd name="G1" fmla="+- 21600 0 0"/>
              <a:gd name="G2" fmla="+- 21600 0 0"/>
              <a:gd name="T0" fmla="*/ 0 w 25998"/>
              <a:gd name="T1" fmla="*/ 452 h 32065"/>
              <a:gd name="T2" fmla="*/ 23294 w 25998"/>
              <a:gd name="T3" fmla="*/ 32065 h 32065"/>
              <a:gd name="T4" fmla="*/ 4398 w 25998"/>
              <a:gd name="T5" fmla="*/ 21600 h 32065"/>
            </a:gdLst>
            <a:ahLst/>
            <a:cxnLst>
              <a:cxn ang="0">
                <a:pos x="T0" y="T1"/>
              </a:cxn>
              <a:cxn ang="0">
                <a:pos x="T2" y="T3"/>
              </a:cxn>
              <a:cxn ang="0">
                <a:pos x="T4" y="T5"/>
              </a:cxn>
            </a:cxnLst>
            <a:rect l="0" t="0" r="r" b="b"/>
            <a:pathLst>
              <a:path w="25998" h="32065" fill="none" extrusionOk="0">
                <a:moveTo>
                  <a:pt x="0" y="452"/>
                </a:moveTo>
                <a:cubicBezTo>
                  <a:pt x="1446" y="151"/>
                  <a:pt x="2920" y="0"/>
                  <a:pt x="4398" y="0"/>
                </a:cubicBezTo>
                <a:cubicBezTo>
                  <a:pt x="16327" y="0"/>
                  <a:pt x="25998" y="9670"/>
                  <a:pt x="25998" y="21600"/>
                </a:cubicBezTo>
                <a:cubicBezTo>
                  <a:pt x="25998" y="25261"/>
                  <a:pt x="25067" y="28862"/>
                  <a:pt x="23293" y="32064"/>
                </a:cubicBezTo>
              </a:path>
              <a:path w="25998" h="32065" stroke="0" extrusionOk="0">
                <a:moveTo>
                  <a:pt x="0" y="452"/>
                </a:moveTo>
                <a:cubicBezTo>
                  <a:pt x="1446" y="151"/>
                  <a:pt x="2920" y="0"/>
                  <a:pt x="4398" y="0"/>
                </a:cubicBezTo>
                <a:cubicBezTo>
                  <a:pt x="16327" y="0"/>
                  <a:pt x="25998" y="9670"/>
                  <a:pt x="25998" y="21600"/>
                </a:cubicBezTo>
                <a:cubicBezTo>
                  <a:pt x="25998" y="25261"/>
                  <a:pt x="25067" y="28862"/>
                  <a:pt x="23293" y="32064"/>
                </a:cubicBezTo>
                <a:lnTo>
                  <a:pt x="4398" y="21600"/>
                </a:lnTo>
                <a:close/>
              </a:path>
            </a:pathLst>
          </a:custGeom>
          <a:noFill/>
          <a:ln w="76200">
            <a:solidFill>
              <a:srgbClr val="339966"/>
            </a:solidFill>
            <a:round/>
            <a:headEn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5046" name="Arc 54"/>
          <p:cNvSpPr>
            <a:spLocks/>
          </p:cNvSpPr>
          <p:nvPr/>
        </p:nvSpPr>
        <p:spPr bwMode="auto">
          <a:xfrm rot="19475243" flipV="1">
            <a:off x="4773613" y="3008313"/>
            <a:ext cx="2603500" cy="2390775"/>
          </a:xfrm>
          <a:custGeom>
            <a:avLst/>
            <a:gdLst>
              <a:gd name="G0" fmla="+- 13536 0 0"/>
              <a:gd name="G1" fmla="+- 21600 0 0"/>
              <a:gd name="G2" fmla="+- 21600 0 0"/>
              <a:gd name="T0" fmla="*/ 0 w 35136"/>
              <a:gd name="T1" fmla="*/ 4767 h 32361"/>
              <a:gd name="T2" fmla="*/ 32265 w 35136"/>
              <a:gd name="T3" fmla="*/ 32361 h 32361"/>
              <a:gd name="T4" fmla="*/ 13536 w 35136"/>
              <a:gd name="T5" fmla="*/ 21600 h 32361"/>
            </a:gdLst>
            <a:ahLst/>
            <a:cxnLst>
              <a:cxn ang="0">
                <a:pos x="T0" y="T1"/>
              </a:cxn>
              <a:cxn ang="0">
                <a:pos x="T2" y="T3"/>
              </a:cxn>
              <a:cxn ang="0">
                <a:pos x="T4" y="T5"/>
              </a:cxn>
            </a:cxnLst>
            <a:rect l="0" t="0" r="r" b="b"/>
            <a:pathLst>
              <a:path w="35136" h="32361" fill="none" extrusionOk="0">
                <a:moveTo>
                  <a:pt x="0" y="4767"/>
                </a:moveTo>
                <a:cubicBezTo>
                  <a:pt x="3836" y="1681"/>
                  <a:pt x="8612" y="0"/>
                  <a:pt x="13536" y="0"/>
                </a:cubicBezTo>
                <a:cubicBezTo>
                  <a:pt x="25465" y="0"/>
                  <a:pt x="35136" y="9670"/>
                  <a:pt x="35136" y="21600"/>
                </a:cubicBezTo>
                <a:cubicBezTo>
                  <a:pt x="35136" y="25376"/>
                  <a:pt x="34145" y="29086"/>
                  <a:pt x="32264" y="32360"/>
                </a:cubicBezTo>
              </a:path>
              <a:path w="35136" h="32361" stroke="0" extrusionOk="0">
                <a:moveTo>
                  <a:pt x="0" y="4767"/>
                </a:moveTo>
                <a:cubicBezTo>
                  <a:pt x="3836" y="1681"/>
                  <a:pt x="8612" y="0"/>
                  <a:pt x="13536" y="0"/>
                </a:cubicBezTo>
                <a:cubicBezTo>
                  <a:pt x="25465" y="0"/>
                  <a:pt x="35136" y="9670"/>
                  <a:pt x="35136" y="21600"/>
                </a:cubicBezTo>
                <a:cubicBezTo>
                  <a:pt x="35136" y="25376"/>
                  <a:pt x="34145" y="29086"/>
                  <a:pt x="32264" y="32360"/>
                </a:cubicBezTo>
                <a:lnTo>
                  <a:pt x="13536" y="21600"/>
                </a:lnTo>
                <a:close/>
              </a:path>
            </a:pathLst>
          </a:custGeom>
          <a:noFill/>
          <a:ln w="76200">
            <a:solidFill>
              <a:srgbClr val="339966"/>
            </a:solidFill>
            <a:round/>
            <a:headEnd type="triangle" w="med" len="me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nvGrpSpPr>
          <p:cNvPr id="85039" name="Group 47"/>
          <p:cNvGrpSpPr>
            <a:grpSpLocks/>
          </p:cNvGrpSpPr>
          <p:nvPr/>
        </p:nvGrpSpPr>
        <p:grpSpPr bwMode="auto">
          <a:xfrm>
            <a:off x="5791200" y="3632200"/>
            <a:ext cx="1143000" cy="635000"/>
            <a:chOff x="3168" y="2496"/>
            <a:chExt cx="720" cy="400"/>
          </a:xfrm>
        </p:grpSpPr>
        <p:sp>
          <p:nvSpPr>
            <p:cNvPr id="85013" name="Rectangle 21"/>
            <p:cNvSpPr>
              <a:spLocks noChangeArrowheads="1"/>
            </p:cNvSpPr>
            <p:nvPr/>
          </p:nvSpPr>
          <p:spPr bwMode="auto">
            <a:xfrm>
              <a:off x="3168" y="2496"/>
              <a:ext cx="720" cy="400"/>
            </a:xfrm>
            <a:prstGeom prst="rect">
              <a:avLst/>
            </a:prstGeom>
            <a:solidFill>
              <a:srgbClr val="C0C0C0"/>
            </a:solidFill>
            <a:ln w="9525">
              <a:miter lim="800000"/>
              <a:headEnd/>
              <a:tailEnd/>
            </a:ln>
            <a:effectLst/>
            <a:scene3d>
              <a:camera prst="legacyPerspectiveFront">
                <a:rot lat="1500000" lon="20099999" rev="0"/>
              </a:camera>
              <a:lightRig rig="legacyFlat4" dir="t"/>
            </a:scene3d>
            <a:sp3d prstMaterial="legacyMatte">
              <a:bevelT w="13500" h="13500" prst="angle"/>
              <a:bevelB w="13500" h="13500" prst="angle"/>
              <a:extrusionClr>
                <a:srgbClr val="C0C0C0"/>
              </a:extrusionClr>
              <a:contourClr>
                <a:srgbClr val="C0C0C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endParaRPr kumimoji="1" lang="en-US" sz="1400">
                <a:latin typeface="Times New Roman" panose="02020603050405020304" pitchFamily="18" charset="0"/>
              </a:endParaRPr>
            </a:p>
          </p:txBody>
        </p:sp>
        <p:sp>
          <p:nvSpPr>
            <p:cNvPr id="85014" name="Rectangle 22"/>
            <p:cNvSpPr>
              <a:spLocks noChangeArrowheads="1"/>
            </p:cNvSpPr>
            <p:nvPr/>
          </p:nvSpPr>
          <p:spPr bwMode="auto">
            <a:xfrm rot="-456721">
              <a:off x="3216" y="2592"/>
              <a:ext cx="592"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kumimoji="1" lang="en-US" sz="1400">
                  <a:latin typeface="Times New Roman" panose="02020603050405020304" pitchFamily="18" charset="0"/>
                </a:rPr>
                <a:t>Unique ID</a:t>
              </a:r>
            </a:p>
          </p:txBody>
        </p:sp>
      </p:grpSp>
      <p:grpSp>
        <p:nvGrpSpPr>
          <p:cNvPr id="85040" name="Group 48"/>
          <p:cNvGrpSpPr>
            <a:grpSpLocks/>
          </p:cNvGrpSpPr>
          <p:nvPr/>
        </p:nvGrpSpPr>
        <p:grpSpPr bwMode="auto">
          <a:xfrm>
            <a:off x="6705600" y="4114800"/>
            <a:ext cx="1752600" cy="762000"/>
            <a:chOff x="4416" y="2928"/>
            <a:chExt cx="1104" cy="480"/>
          </a:xfrm>
        </p:grpSpPr>
        <p:sp>
          <p:nvSpPr>
            <p:cNvPr id="85015" name="Rectangle 23"/>
            <p:cNvSpPr>
              <a:spLocks noChangeArrowheads="1"/>
            </p:cNvSpPr>
            <p:nvPr/>
          </p:nvSpPr>
          <p:spPr bwMode="auto">
            <a:xfrm>
              <a:off x="4416" y="2928"/>
              <a:ext cx="1104" cy="480"/>
            </a:xfrm>
            <a:prstGeom prst="rect">
              <a:avLst/>
            </a:prstGeom>
            <a:solidFill>
              <a:srgbClr val="C0C0C0"/>
            </a:solidFill>
            <a:ln w="9525">
              <a:miter lim="800000"/>
              <a:headEnd/>
              <a:tailEnd/>
            </a:ln>
            <a:effectLst/>
            <a:scene3d>
              <a:camera prst="legacyPerspectiveFront">
                <a:rot lat="1500000" lon="20099999" rev="0"/>
              </a:camera>
              <a:lightRig rig="legacyFlat4" dir="t"/>
            </a:scene3d>
            <a:sp3d prstMaterial="legacyMatte">
              <a:bevelT w="13500" h="13500" prst="angle"/>
              <a:bevelB w="13500" h="13500" prst="angle"/>
              <a:extrusionClr>
                <a:srgbClr val="C0C0C0"/>
              </a:extrusionClr>
              <a:contourClr>
                <a:srgbClr val="C0C0C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endParaRPr kumimoji="1" lang="en-US" sz="1400">
                <a:latin typeface="Times New Roman" panose="02020603050405020304" pitchFamily="18" charset="0"/>
              </a:endParaRPr>
            </a:p>
          </p:txBody>
        </p:sp>
        <p:sp>
          <p:nvSpPr>
            <p:cNvPr id="85016" name="Rectangle 24"/>
            <p:cNvSpPr>
              <a:spLocks noChangeArrowheads="1"/>
            </p:cNvSpPr>
            <p:nvPr/>
          </p:nvSpPr>
          <p:spPr bwMode="auto">
            <a:xfrm rot="-639970">
              <a:off x="4446" y="3072"/>
              <a:ext cx="1026"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kumimoji="1" lang="en-US" sz="1400">
                  <a:latin typeface="Times New Roman" panose="02020603050405020304" pitchFamily="18" charset="0"/>
                </a:rPr>
                <a:t>Request Home Page</a:t>
              </a:r>
            </a:p>
          </p:txBody>
        </p:sp>
      </p:grpSp>
      <p:grpSp>
        <p:nvGrpSpPr>
          <p:cNvPr id="85049" name="Group 57"/>
          <p:cNvGrpSpPr>
            <a:grpSpLocks/>
          </p:cNvGrpSpPr>
          <p:nvPr/>
        </p:nvGrpSpPr>
        <p:grpSpPr bwMode="auto">
          <a:xfrm>
            <a:off x="3352800" y="4338638"/>
            <a:ext cx="2438400" cy="2366962"/>
            <a:chOff x="2112" y="2733"/>
            <a:chExt cx="1536" cy="1491"/>
          </a:xfrm>
        </p:grpSpPr>
        <p:grpSp>
          <p:nvGrpSpPr>
            <p:cNvPr id="85047" name="Group 55"/>
            <p:cNvGrpSpPr>
              <a:grpSpLocks/>
            </p:cNvGrpSpPr>
            <p:nvPr/>
          </p:nvGrpSpPr>
          <p:grpSpPr bwMode="auto">
            <a:xfrm>
              <a:off x="2112" y="2733"/>
              <a:ext cx="1536" cy="1491"/>
              <a:chOff x="2112" y="2733"/>
              <a:chExt cx="1536" cy="1491"/>
            </a:xfrm>
          </p:grpSpPr>
          <p:pic>
            <p:nvPicPr>
              <p:cNvPr id="85001" name="Picture 9" descr="Fig11-0027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2" y="2870"/>
                <a:ext cx="1536" cy="1354"/>
              </a:xfrm>
              <a:prstGeom prst="rect">
                <a:avLst/>
              </a:prstGeom>
              <a:noFill/>
              <a:extLst>
                <a:ext uri="{909E8E84-426E-40DD-AFC4-6F175D3DCCD1}">
                  <a14:hiddenFill xmlns:a14="http://schemas.microsoft.com/office/drawing/2010/main">
                    <a:solidFill>
                      <a:srgbClr val="FFFFFF"/>
                    </a:solidFill>
                  </a14:hiddenFill>
                </a:ext>
              </a:extLst>
            </p:spPr>
          </p:pic>
          <p:sp>
            <p:nvSpPr>
              <p:cNvPr id="85032" name="Rectangle 40"/>
              <p:cNvSpPr>
                <a:spLocks noChangeArrowheads="1"/>
              </p:cNvSpPr>
              <p:nvPr/>
            </p:nvSpPr>
            <p:spPr bwMode="auto">
              <a:xfrm>
                <a:off x="2539" y="2733"/>
                <a:ext cx="1002" cy="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kumimoji="1" lang="en-US" sz="1100" b="1">
                    <a:solidFill>
                      <a:srgbClr val="000000"/>
                    </a:solidFill>
                    <a:latin typeface="Arial" panose="020B0604020202020204" pitchFamily="34" charset="0"/>
                  </a:rPr>
                  <a:t>Web server for</a:t>
                </a:r>
                <a:br>
                  <a:rPr kumimoji="1" lang="en-US" sz="1100" b="1">
                    <a:solidFill>
                      <a:srgbClr val="000000"/>
                    </a:solidFill>
                    <a:latin typeface="Arial" panose="020B0604020202020204" pitchFamily="34" charset="0"/>
                  </a:rPr>
                </a:br>
                <a:r>
                  <a:rPr kumimoji="1" lang="en-US" sz="1100" b="1">
                    <a:solidFill>
                      <a:srgbClr val="000000"/>
                    </a:solidFill>
                    <a:latin typeface="Arial" panose="020B0604020202020204" pitchFamily="34" charset="0"/>
                  </a:rPr>
                  <a:t>www.company.com</a:t>
                </a:r>
              </a:p>
            </p:txBody>
          </p:sp>
        </p:grpSp>
        <p:sp>
          <p:nvSpPr>
            <p:cNvPr id="85048" name="Line 56"/>
            <p:cNvSpPr>
              <a:spLocks noChangeShapeType="1"/>
            </p:cNvSpPr>
            <p:nvPr/>
          </p:nvSpPr>
          <p:spPr bwMode="auto">
            <a:xfrm flipH="1">
              <a:off x="2688" y="2976"/>
              <a:ext cx="192" cy="48"/>
            </a:xfrm>
            <a:prstGeom prst="line">
              <a:avLst/>
            </a:prstGeom>
            <a:noFill/>
            <a:ln w="9525">
              <a:solidFill>
                <a:schemeClr val="bg2"/>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GB"/>
            </a:p>
          </p:txBody>
        </p:sp>
      </p:grpSp>
    </p:spTree>
    <p:extLst>
      <p:ext uri="{BB962C8B-B14F-4D97-AF65-F5344CB8AC3E}">
        <p14:creationId xmlns:p14="http://schemas.microsoft.com/office/powerpoint/2010/main" val="5136092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84995">
                                            <p:txEl>
                                              <p:pRg st="0" end="0"/>
                                            </p:txEl>
                                          </p:spTgt>
                                        </p:tgtEl>
                                        <p:attrNameLst>
                                          <p:attrName>style.visibility</p:attrName>
                                        </p:attrNameLst>
                                      </p:cBhvr>
                                      <p:to>
                                        <p:strVal val="visible"/>
                                      </p:to>
                                    </p:set>
                                    <p:animEffect transition="in" filter="wipe(left)">
                                      <p:cBhvr>
                                        <p:cTn id="7" dur="500"/>
                                        <p:tgtEl>
                                          <p:spTgt spid="84995">
                                            <p:txEl>
                                              <p:pRg st="0" end="0"/>
                                            </p:txEl>
                                          </p:spTgt>
                                        </p:tgtEl>
                                      </p:cBhvr>
                                    </p:animEffect>
                                  </p:childTnLst>
                                </p:cTn>
                              </p:par>
                            </p:childTnLst>
                          </p:cTn>
                        </p:par>
                        <p:par>
                          <p:cTn id="8" fill="hold" nodeType="afterGroup">
                            <p:stCondLst>
                              <p:cond delay="1500"/>
                            </p:stCondLst>
                            <p:childTnLst>
                              <p:par>
                                <p:cTn id="9" presetID="1" presetClass="entr" presetSubtype="0" fill="hold" grpId="0" nodeType="afterEffect">
                                  <p:stCondLst>
                                    <p:cond delay="3000"/>
                                  </p:stCondLst>
                                  <p:childTnLst>
                                    <p:set>
                                      <p:cBhvr>
                                        <p:cTn id="10" dur="1" fill="hold">
                                          <p:stCondLst>
                                            <p:cond delay="499"/>
                                          </p:stCondLst>
                                        </p:cTn>
                                        <p:tgtEl>
                                          <p:spTgt spid="85000"/>
                                        </p:tgtEl>
                                        <p:attrNameLst>
                                          <p:attrName>style.visibility</p:attrName>
                                        </p:attrNameLst>
                                      </p:cBhvr>
                                      <p:to>
                                        <p:strVal val="visible"/>
                                      </p:to>
                                    </p:set>
                                  </p:childTnLst>
                                </p:cTn>
                              </p:par>
                            </p:childTnLst>
                          </p:cTn>
                        </p:par>
                        <p:par>
                          <p:cTn id="11" fill="hold" nodeType="afterGroup">
                            <p:stCondLst>
                              <p:cond delay="5000"/>
                            </p:stCondLst>
                            <p:childTnLst>
                              <p:par>
                                <p:cTn id="12" presetID="1" presetClass="entr" presetSubtype="0" fill="hold" nodeType="afterEffect">
                                  <p:stCondLst>
                                    <p:cond delay="1000"/>
                                  </p:stCondLst>
                                  <p:childTnLst>
                                    <p:set>
                                      <p:cBhvr>
                                        <p:cTn id="13" dur="1" fill="hold">
                                          <p:stCondLst>
                                            <p:cond delay="499"/>
                                          </p:stCondLst>
                                        </p:cTn>
                                        <p:tgtEl>
                                          <p:spTgt spid="85003"/>
                                        </p:tgtEl>
                                        <p:attrNameLst>
                                          <p:attrName>style.visibility</p:attrName>
                                        </p:attrNameLst>
                                      </p:cBhvr>
                                      <p:to>
                                        <p:strVal val="visible"/>
                                      </p:to>
                                    </p:set>
                                  </p:childTnLst>
                                </p:cTn>
                              </p:par>
                            </p:childTnLst>
                          </p:cTn>
                        </p:par>
                        <p:par>
                          <p:cTn id="14" fill="hold" nodeType="afterGroup">
                            <p:stCondLst>
                              <p:cond delay="6500"/>
                            </p:stCondLst>
                            <p:childTnLst>
                              <p:par>
                                <p:cTn id="15" presetID="1" presetClass="entr" presetSubtype="0" fill="hold" nodeType="afterEffect">
                                  <p:stCondLst>
                                    <p:cond delay="5000"/>
                                  </p:stCondLst>
                                  <p:childTnLst>
                                    <p:set>
                                      <p:cBhvr>
                                        <p:cTn id="16" dur="1" fill="hold">
                                          <p:stCondLst>
                                            <p:cond delay="499"/>
                                          </p:stCondLst>
                                        </p:cTn>
                                        <p:tgtEl>
                                          <p:spTgt spid="85038"/>
                                        </p:tgtEl>
                                        <p:attrNameLst>
                                          <p:attrName>style.visibility</p:attrName>
                                        </p:attrNameLst>
                                      </p:cBhvr>
                                      <p:to>
                                        <p:strVal val="visible"/>
                                      </p:to>
                                    </p:set>
                                  </p:childTnLst>
                                </p:cTn>
                              </p:par>
                            </p:childTnLst>
                          </p:cTn>
                        </p:par>
                        <p:par>
                          <p:cTn id="17" fill="hold" nodeType="afterGroup">
                            <p:stCondLst>
                              <p:cond delay="12000"/>
                            </p:stCondLst>
                            <p:childTnLst>
                              <p:par>
                                <p:cTn id="18" presetID="1" presetClass="entr" presetSubtype="0" fill="hold" grpId="0" nodeType="afterEffect">
                                  <p:stCondLst>
                                    <p:cond delay="1000"/>
                                  </p:stCondLst>
                                  <p:childTnLst>
                                    <p:set>
                                      <p:cBhvr>
                                        <p:cTn id="19" dur="1" fill="hold">
                                          <p:stCondLst>
                                            <p:cond delay="499"/>
                                          </p:stCondLst>
                                        </p:cTn>
                                        <p:tgtEl>
                                          <p:spTgt spid="85030"/>
                                        </p:tgtEl>
                                        <p:attrNameLst>
                                          <p:attrName>style.visibility</p:attrName>
                                        </p:attrNameLst>
                                      </p:cBhvr>
                                      <p:to>
                                        <p:strVal val="visible"/>
                                      </p:to>
                                    </p:set>
                                  </p:childTnLst>
                                </p:cTn>
                              </p:par>
                            </p:childTnLst>
                          </p:cTn>
                        </p:par>
                        <p:par>
                          <p:cTn id="20" fill="hold" nodeType="afterGroup">
                            <p:stCondLst>
                              <p:cond delay="13500"/>
                            </p:stCondLst>
                            <p:childTnLst>
                              <p:par>
                                <p:cTn id="21" presetID="22" presetClass="entr" presetSubtype="1" fill="hold" grpId="0" nodeType="afterEffect">
                                  <p:stCondLst>
                                    <p:cond delay="5000"/>
                                  </p:stCondLst>
                                  <p:childTnLst>
                                    <p:set>
                                      <p:cBhvr>
                                        <p:cTn id="22" dur="1" fill="hold">
                                          <p:stCondLst>
                                            <p:cond delay="0"/>
                                          </p:stCondLst>
                                        </p:cTn>
                                        <p:tgtEl>
                                          <p:spTgt spid="85046"/>
                                        </p:tgtEl>
                                        <p:attrNameLst>
                                          <p:attrName>style.visibility</p:attrName>
                                        </p:attrNameLst>
                                      </p:cBhvr>
                                      <p:to>
                                        <p:strVal val="visible"/>
                                      </p:to>
                                    </p:set>
                                    <p:animEffect transition="in" filter="wipe(up)">
                                      <p:cBhvr>
                                        <p:cTn id="23" dur="500"/>
                                        <p:tgtEl>
                                          <p:spTgt spid="85046"/>
                                        </p:tgtEl>
                                      </p:cBhvr>
                                    </p:animEffect>
                                  </p:childTnLst>
                                </p:cTn>
                              </p:par>
                            </p:childTnLst>
                          </p:cTn>
                        </p:par>
                        <p:par>
                          <p:cTn id="24" fill="hold" nodeType="afterGroup">
                            <p:stCondLst>
                              <p:cond delay="19000"/>
                            </p:stCondLst>
                            <p:childTnLst>
                              <p:par>
                                <p:cTn id="25" presetID="1" presetClass="entr" presetSubtype="0" fill="hold" nodeType="afterEffect">
                                  <p:stCondLst>
                                    <p:cond delay="0"/>
                                  </p:stCondLst>
                                  <p:childTnLst>
                                    <p:set>
                                      <p:cBhvr>
                                        <p:cTn id="26" dur="1" fill="hold">
                                          <p:stCondLst>
                                            <p:cond delay="499"/>
                                          </p:stCondLst>
                                        </p:cTn>
                                        <p:tgtEl>
                                          <p:spTgt spid="85040"/>
                                        </p:tgtEl>
                                        <p:attrNameLst>
                                          <p:attrName>style.visibility</p:attrName>
                                        </p:attrNameLst>
                                      </p:cBhvr>
                                      <p:to>
                                        <p:strVal val="visible"/>
                                      </p:to>
                                    </p:set>
                                  </p:childTnLst>
                                </p:cTn>
                              </p:par>
                            </p:childTnLst>
                          </p:cTn>
                        </p:par>
                        <p:par>
                          <p:cTn id="27" fill="hold" nodeType="afterGroup">
                            <p:stCondLst>
                              <p:cond delay="19500"/>
                            </p:stCondLst>
                            <p:childTnLst>
                              <p:par>
                                <p:cTn id="28" presetID="1" presetClass="entr" presetSubtype="0" fill="hold" nodeType="afterEffect">
                                  <p:stCondLst>
                                    <p:cond delay="1000"/>
                                  </p:stCondLst>
                                  <p:childTnLst>
                                    <p:set>
                                      <p:cBhvr>
                                        <p:cTn id="29" dur="1" fill="hold">
                                          <p:stCondLst>
                                            <p:cond delay="499"/>
                                          </p:stCondLst>
                                        </p:cTn>
                                        <p:tgtEl>
                                          <p:spTgt spid="85049"/>
                                        </p:tgtEl>
                                        <p:attrNameLst>
                                          <p:attrName>style.visibility</p:attrName>
                                        </p:attrNameLst>
                                      </p:cBhvr>
                                      <p:to>
                                        <p:strVal val="visible"/>
                                      </p:to>
                                    </p:set>
                                  </p:childTnLst>
                                </p:cTn>
                              </p:par>
                            </p:childTnLst>
                          </p:cTn>
                        </p:par>
                        <p:par>
                          <p:cTn id="30" fill="hold" nodeType="afterGroup">
                            <p:stCondLst>
                              <p:cond delay="21000"/>
                            </p:stCondLst>
                            <p:childTnLst>
                              <p:par>
                                <p:cTn id="31" presetID="1" presetClass="entr" presetSubtype="0" fill="hold" grpId="0" nodeType="afterEffect">
                                  <p:stCondLst>
                                    <p:cond delay="1000"/>
                                  </p:stCondLst>
                                  <p:childTnLst>
                                    <p:set>
                                      <p:cBhvr>
                                        <p:cTn id="32" dur="1" fill="hold">
                                          <p:stCondLst>
                                            <p:cond delay="499"/>
                                          </p:stCondLst>
                                        </p:cTn>
                                        <p:tgtEl>
                                          <p:spTgt spid="85031"/>
                                        </p:tgtEl>
                                        <p:attrNameLst>
                                          <p:attrName>style.visibility</p:attrName>
                                        </p:attrNameLst>
                                      </p:cBhvr>
                                      <p:to>
                                        <p:strVal val="visible"/>
                                      </p:to>
                                    </p:set>
                                  </p:childTnLst>
                                </p:cTn>
                              </p:par>
                            </p:childTnLst>
                          </p:cTn>
                        </p:par>
                        <p:par>
                          <p:cTn id="33" fill="hold" nodeType="afterGroup">
                            <p:stCondLst>
                              <p:cond delay="22500"/>
                            </p:stCondLst>
                            <p:childTnLst>
                              <p:par>
                                <p:cTn id="34" presetID="22" presetClass="entr" presetSubtype="4" fill="hold" grpId="0" nodeType="afterEffect">
                                  <p:stCondLst>
                                    <p:cond delay="5000"/>
                                  </p:stCondLst>
                                  <p:childTnLst>
                                    <p:set>
                                      <p:cBhvr>
                                        <p:cTn id="35" dur="1" fill="hold">
                                          <p:stCondLst>
                                            <p:cond delay="0"/>
                                          </p:stCondLst>
                                        </p:cTn>
                                        <p:tgtEl>
                                          <p:spTgt spid="85044"/>
                                        </p:tgtEl>
                                        <p:attrNameLst>
                                          <p:attrName>style.visibility</p:attrName>
                                        </p:attrNameLst>
                                      </p:cBhvr>
                                      <p:to>
                                        <p:strVal val="visible"/>
                                      </p:to>
                                    </p:set>
                                    <p:animEffect transition="in" filter="wipe(down)">
                                      <p:cBhvr>
                                        <p:cTn id="36" dur="500"/>
                                        <p:tgtEl>
                                          <p:spTgt spid="85044"/>
                                        </p:tgtEl>
                                      </p:cBhvr>
                                    </p:animEffect>
                                  </p:childTnLst>
                                </p:cTn>
                              </p:par>
                            </p:childTnLst>
                          </p:cTn>
                        </p:par>
                        <p:par>
                          <p:cTn id="37" fill="hold" nodeType="afterGroup">
                            <p:stCondLst>
                              <p:cond delay="28000"/>
                            </p:stCondLst>
                            <p:childTnLst>
                              <p:par>
                                <p:cTn id="38" presetID="1" presetClass="entr" presetSubtype="0" fill="hold" nodeType="afterEffect">
                                  <p:stCondLst>
                                    <p:cond delay="0"/>
                                  </p:stCondLst>
                                  <p:childTnLst>
                                    <p:set>
                                      <p:cBhvr>
                                        <p:cTn id="39" dur="1" fill="hold">
                                          <p:stCondLst>
                                            <p:cond delay="499"/>
                                          </p:stCondLst>
                                        </p:cTn>
                                        <p:tgtEl>
                                          <p:spTgt spid="850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995" grpId="0" build="p" bldLvl="5" autoUpdateAnimBg="0" advAuto="1000"/>
      <p:bldP spid="85000" grpId="0" autoUpdateAnimBg="0"/>
      <p:bldP spid="85030" grpId="0" autoUpdateAnimBg="0"/>
      <p:bldP spid="85031" grpId="0" autoUpdateAnimBg="0"/>
      <p:bldP spid="85044" grpId="0" animBg="1"/>
      <p:bldP spid="85046" grpId="0" animBg="1"/>
    </p:bldLst>
  </p:timing>
</p:sld>
</file>

<file path=ppt/slides/slide6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2947" name="Rectangle 3"/>
          <p:cNvSpPr>
            <a:spLocks noGrp="1" noChangeArrowheads="1"/>
          </p:cNvSpPr>
          <p:nvPr>
            <p:ph idx="1"/>
          </p:nvPr>
        </p:nvSpPr>
        <p:spPr>
          <a:xfrm>
            <a:off x="0" y="1090613"/>
            <a:ext cx="9144000" cy="5506739"/>
          </a:xfrm>
        </p:spPr>
        <p:txBody>
          <a:bodyPr/>
          <a:lstStyle/>
          <a:p>
            <a:r>
              <a:rPr lang="en-GB" dirty="0"/>
              <a:t>For privacy purposes, You can set a browser to accept </a:t>
            </a:r>
            <a:r>
              <a:rPr lang="en-GB" b="1" dirty="0"/>
              <a:t>cookies</a:t>
            </a:r>
            <a:r>
              <a:rPr lang="en-GB" dirty="0"/>
              <a:t> automatically, prompt you if you want to accept a cookie, or disable cookie use altogether. </a:t>
            </a:r>
          </a:p>
          <a:p>
            <a:r>
              <a:rPr lang="en-GB" dirty="0"/>
              <a:t>Keep in mind if you disable cookie use, you will not be able to use many of the e-commerce Web sites.</a:t>
            </a:r>
            <a:endParaRPr lang="en-US" dirty="0"/>
          </a:p>
        </p:txBody>
      </p:sp>
    </p:spTree>
    <p:extLst>
      <p:ext uri="{BB962C8B-B14F-4D97-AF65-F5344CB8AC3E}">
        <p14:creationId xmlns:p14="http://schemas.microsoft.com/office/powerpoint/2010/main" val="4733623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89091" name="Rectangle 3"/>
          <p:cNvSpPr>
            <a:spLocks noGrp="1" noChangeArrowheads="1"/>
          </p:cNvSpPr>
          <p:nvPr>
            <p:ph idx="1"/>
          </p:nvPr>
        </p:nvSpPr>
        <p:spPr>
          <a:xfrm>
            <a:off x="304800" y="1090613"/>
            <a:ext cx="8585200" cy="738187"/>
          </a:xfrm>
        </p:spPr>
        <p:txBody>
          <a:bodyPr/>
          <a:lstStyle/>
          <a:p>
            <a:r>
              <a:rPr lang="en-US"/>
              <a:t>What are </a:t>
            </a:r>
            <a:r>
              <a:rPr lang="en-US">
                <a:solidFill>
                  <a:schemeClr val="hlink"/>
                </a:solidFill>
              </a:rPr>
              <a:t>spyware</a:t>
            </a:r>
            <a:r>
              <a:rPr lang="en-US"/>
              <a:t> and </a:t>
            </a:r>
            <a:r>
              <a:rPr lang="en-US">
                <a:solidFill>
                  <a:schemeClr val="hlink"/>
                </a:solidFill>
              </a:rPr>
              <a:t>spam</a:t>
            </a:r>
            <a:r>
              <a:rPr lang="en-US"/>
              <a:t>?</a:t>
            </a:r>
            <a:endParaRPr lang="en-US">
              <a:latin typeface="Arial Unicode MS" panose="020B0604020202020204" pitchFamily="34" charset="-128"/>
            </a:endParaRPr>
          </a:p>
        </p:txBody>
      </p:sp>
      <p:sp>
        <p:nvSpPr>
          <p:cNvPr id="89096" name="Rectangle 8"/>
          <p:cNvSpPr>
            <a:spLocks noChangeArrowheads="1"/>
          </p:cNvSpPr>
          <p:nvPr/>
        </p:nvSpPr>
        <p:spPr bwMode="auto">
          <a:xfrm>
            <a:off x="304800" y="1547813"/>
            <a:ext cx="4267200" cy="14239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chemeClr val="hlink"/>
                </a:solidFill>
              </a:rPr>
              <a:t>Spyware</a:t>
            </a:r>
            <a:r>
              <a:rPr kumimoji="1" lang="en-US" sz="2600" b="1" dirty="0">
                <a:solidFill>
                  <a:srgbClr val="000000"/>
                </a:solidFill>
              </a:rPr>
              <a:t> is program placed on computer without user’s knowledge which </a:t>
            </a:r>
            <a:r>
              <a:rPr kumimoji="1" lang="en-GB" sz="2600" b="1" dirty="0">
                <a:solidFill>
                  <a:srgbClr val="000000"/>
                </a:solidFill>
              </a:rPr>
              <a:t>Secretly collects information about the user</a:t>
            </a:r>
          </a:p>
          <a:p>
            <a:pPr lvl="1">
              <a:spcBef>
                <a:spcPct val="5000"/>
              </a:spcBef>
              <a:buClr>
                <a:srgbClr val="D94439"/>
              </a:buClr>
              <a:buSzPct val="75000"/>
              <a:buFont typeface="Wingdings" panose="05000000000000000000" pitchFamily="2" charset="2"/>
              <a:buChar char="Ø"/>
            </a:pPr>
            <a:endParaRPr kumimoji="1" lang="en-US" sz="2600" b="1" dirty="0">
              <a:solidFill>
                <a:srgbClr val="000000"/>
              </a:solidFill>
            </a:endParaRPr>
          </a:p>
        </p:txBody>
      </p:sp>
      <p:sp>
        <p:nvSpPr>
          <p:cNvPr id="89097" name="Rectangle 9"/>
          <p:cNvSpPr>
            <a:spLocks noChangeArrowheads="1"/>
          </p:cNvSpPr>
          <p:nvPr/>
        </p:nvSpPr>
        <p:spPr bwMode="auto">
          <a:xfrm>
            <a:off x="304800" y="3200400"/>
            <a:ext cx="4267200"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2">
              <a:spcBef>
                <a:spcPct val="20000"/>
              </a:spcBef>
              <a:buClr>
                <a:srgbClr val="D94439"/>
              </a:buClr>
              <a:buFont typeface="Wingdings" panose="05000000000000000000" pitchFamily="2" charset="2"/>
              <a:buChar char="§"/>
            </a:pPr>
            <a:endParaRPr kumimoji="1" lang="en-US" dirty="0">
              <a:solidFill>
                <a:srgbClr val="000000"/>
              </a:solidFill>
              <a:latin typeface="Arial Unicode MS" panose="020B0604020202020204" pitchFamily="34" charset="-128"/>
            </a:endParaRPr>
          </a:p>
        </p:txBody>
      </p:sp>
      <p:sp>
        <p:nvSpPr>
          <p:cNvPr id="89098" name="Rectangle 10"/>
          <p:cNvSpPr>
            <a:spLocks noChangeArrowheads="1"/>
          </p:cNvSpPr>
          <p:nvPr/>
        </p:nvSpPr>
        <p:spPr bwMode="auto">
          <a:xfrm>
            <a:off x="304800" y="4857328"/>
            <a:ext cx="4267200" cy="152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chemeClr val="hlink"/>
                </a:solidFill>
              </a:rPr>
              <a:t>Spam</a:t>
            </a:r>
            <a:r>
              <a:rPr kumimoji="1" lang="en-US" sz="2600" b="1" dirty="0">
                <a:solidFill>
                  <a:srgbClr val="000000"/>
                </a:solidFill>
              </a:rPr>
              <a:t> is unsolicited </a:t>
            </a:r>
            <a:br>
              <a:rPr kumimoji="1" lang="en-US" sz="2600" b="1" dirty="0">
                <a:solidFill>
                  <a:srgbClr val="000000"/>
                </a:solidFill>
              </a:rPr>
            </a:br>
            <a:r>
              <a:rPr kumimoji="1" lang="en-US" sz="2600" b="1" dirty="0">
                <a:solidFill>
                  <a:srgbClr val="000000"/>
                </a:solidFill>
              </a:rPr>
              <a:t>e-mail message sent </a:t>
            </a:r>
            <a:br>
              <a:rPr kumimoji="1" lang="en-US" sz="2600" b="1" dirty="0">
                <a:solidFill>
                  <a:srgbClr val="000000"/>
                </a:solidFill>
              </a:rPr>
            </a:br>
            <a:r>
              <a:rPr kumimoji="1" lang="en-US" sz="2600" b="1" dirty="0">
                <a:solidFill>
                  <a:srgbClr val="000000"/>
                </a:solidFill>
              </a:rPr>
              <a:t>to many recipients</a:t>
            </a:r>
          </a:p>
        </p:txBody>
      </p:sp>
      <p:pic>
        <p:nvPicPr>
          <p:cNvPr id="89102" name="Picture 14" descr="Fig10-0019a"/>
          <p:cNvPicPr>
            <a:picLocks noChangeAspect="1" noChangeArrowheads="1"/>
          </p:cNvPicPr>
          <p:nvPr/>
        </p:nvPicPr>
        <p:blipFill>
          <a:blip r:embed="rId2">
            <a:clrChange>
              <a:clrFrom>
                <a:srgbClr val="FFFF01"/>
              </a:clrFrom>
              <a:clrTo>
                <a:srgbClr val="FFFF01">
                  <a:alpha val="0"/>
                </a:srgbClr>
              </a:clrTo>
            </a:clrChange>
            <a:extLst>
              <a:ext uri="{28A0092B-C50C-407E-A947-70E740481C1C}">
                <a14:useLocalDpi xmlns:a14="http://schemas.microsoft.com/office/drawing/2010/main" val="0"/>
              </a:ext>
            </a:extLst>
          </a:blip>
          <a:srcRect/>
          <a:stretch>
            <a:fillRect/>
          </a:stretch>
        </p:blipFill>
        <p:spPr bwMode="auto">
          <a:xfrm>
            <a:off x="4191000" y="1447800"/>
            <a:ext cx="4724400" cy="4606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45038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89091">
                                            <p:txEl>
                                              <p:pRg st="0" end="0"/>
                                            </p:txEl>
                                          </p:spTgt>
                                        </p:tgtEl>
                                        <p:attrNameLst>
                                          <p:attrName>style.visibility</p:attrName>
                                        </p:attrNameLst>
                                      </p:cBhvr>
                                      <p:to>
                                        <p:strVal val="visible"/>
                                      </p:to>
                                    </p:set>
                                    <p:animEffect transition="in" filter="wipe(left)">
                                      <p:cBhvr>
                                        <p:cTn id="7" dur="500"/>
                                        <p:tgtEl>
                                          <p:spTgt spid="89091">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89096">
                                            <p:txEl>
                                              <p:pRg st="0" end="0"/>
                                            </p:txEl>
                                          </p:spTgt>
                                        </p:tgtEl>
                                        <p:attrNameLst>
                                          <p:attrName>style.visibility</p:attrName>
                                        </p:attrNameLst>
                                      </p:cBhvr>
                                      <p:to>
                                        <p:strVal val="visible"/>
                                      </p:to>
                                    </p:set>
                                    <p:animEffect transition="in" filter="wipe(left)">
                                      <p:cBhvr>
                                        <p:cTn id="11" dur="500"/>
                                        <p:tgtEl>
                                          <p:spTgt spid="89096">
                                            <p:txEl>
                                              <p:pRg st="0" end="0"/>
                                            </p:txEl>
                                          </p:spTgt>
                                        </p:tgtEl>
                                      </p:cBhvr>
                                    </p:animEffect>
                                  </p:childTnLst>
                                </p:cTn>
                              </p:par>
                            </p:childTnLst>
                          </p:cTn>
                        </p:par>
                        <p:par>
                          <p:cTn id="12" fill="hold" nodeType="afterGroup">
                            <p:stCondLst>
                              <p:cond delay="5000"/>
                            </p:stCondLst>
                            <p:childTnLst>
                              <p:par>
                                <p:cTn id="13" presetID="22" presetClass="entr" presetSubtype="8" fill="hold" grpId="0" nodeType="afterEffect" nodePh="1">
                                  <p:stCondLst>
                                    <p:cond delay="4000"/>
                                  </p:stCondLst>
                                  <p:endCondLst>
                                    <p:cond evt="begin" delay="0">
                                      <p:tn val="13"/>
                                    </p:cond>
                                  </p:endCondLst>
                                  <p:childTnLst>
                                    <p:set>
                                      <p:cBhvr>
                                        <p:cTn id="14" dur="1" fill="hold">
                                          <p:stCondLst>
                                            <p:cond delay="0"/>
                                          </p:stCondLst>
                                        </p:cTn>
                                        <p:tgtEl>
                                          <p:spTgt spid="89097">
                                            <p:txEl>
                                              <p:pRg st="0" end="0"/>
                                            </p:txEl>
                                          </p:spTgt>
                                        </p:tgtEl>
                                        <p:attrNameLst>
                                          <p:attrName>style.visibility</p:attrName>
                                        </p:attrNameLst>
                                      </p:cBhvr>
                                      <p:to>
                                        <p:strVal val="visible"/>
                                      </p:to>
                                    </p:set>
                                    <p:animEffect transition="in" filter="wipe(left)">
                                      <p:cBhvr>
                                        <p:cTn id="15" dur="500"/>
                                        <p:tgtEl>
                                          <p:spTgt spid="89097">
                                            <p:txEl>
                                              <p:pRg st="0" end="0"/>
                                            </p:txEl>
                                          </p:spTgt>
                                        </p:tgtEl>
                                      </p:cBhvr>
                                    </p:animEffect>
                                  </p:childTnLst>
                                </p:cTn>
                              </p:par>
                            </p:childTnLst>
                          </p:cTn>
                        </p:par>
                        <p:par>
                          <p:cTn id="16" fill="hold" nodeType="afterGroup">
                            <p:stCondLst>
                              <p:cond delay="9500"/>
                            </p:stCondLst>
                            <p:childTnLst>
                              <p:par>
                                <p:cTn id="17" presetID="22" presetClass="entr" presetSubtype="8" fill="hold" grpId="0" nodeType="afterEffect">
                                  <p:stCondLst>
                                    <p:cond delay="4000"/>
                                  </p:stCondLst>
                                  <p:childTnLst>
                                    <p:set>
                                      <p:cBhvr>
                                        <p:cTn id="18" dur="1" fill="hold">
                                          <p:stCondLst>
                                            <p:cond delay="0"/>
                                          </p:stCondLst>
                                        </p:cTn>
                                        <p:tgtEl>
                                          <p:spTgt spid="89098">
                                            <p:txEl>
                                              <p:pRg st="0" end="0"/>
                                            </p:txEl>
                                          </p:spTgt>
                                        </p:tgtEl>
                                        <p:attrNameLst>
                                          <p:attrName>style.visibility</p:attrName>
                                        </p:attrNameLst>
                                      </p:cBhvr>
                                      <p:to>
                                        <p:strVal val="visible"/>
                                      </p:to>
                                    </p:set>
                                    <p:animEffect transition="in" filter="wipe(left)">
                                      <p:cBhvr>
                                        <p:cTn id="19" dur="500"/>
                                        <p:tgtEl>
                                          <p:spTgt spid="8909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1" grpId="0" build="p" bldLvl="5" autoUpdateAnimBg="0" advAuto="1000"/>
      <p:bldP spid="89096" grpId="0" build="p" bldLvl="2" autoUpdateAnimBg="0" advAuto="3000"/>
      <p:bldP spid="89097" grpId="0" build="p" bldLvl="3" autoUpdateAnimBg="0" advAuto="4000"/>
      <p:bldP spid="89098" grpId="0" build="p" bldLvl="2" autoUpdateAnimBg="0" advAuto="4000"/>
    </p:bldLst>
  </p:timing>
</p:sld>
</file>

<file path=ppt/slides/slide6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1139" name="Rectangle 3"/>
          <p:cNvSpPr>
            <a:spLocks noGrp="1" noChangeArrowheads="1"/>
          </p:cNvSpPr>
          <p:nvPr>
            <p:ph idx="1"/>
          </p:nvPr>
        </p:nvSpPr>
        <p:spPr/>
        <p:txBody>
          <a:bodyPr/>
          <a:lstStyle/>
          <a:p>
            <a:r>
              <a:rPr lang="en-US"/>
              <a:t>How can you control spam?</a:t>
            </a:r>
            <a:endParaRPr lang="en-US">
              <a:latin typeface="Arial Unicode MS" panose="020B0604020202020204" pitchFamily="34" charset="-128"/>
            </a:endParaRPr>
          </a:p>
          <a:p>
            <a:endParaRPr lang="en-US" sz="2400">
              <a:solidFill>
                <a:srgbClr val="FFFFCC"/>
              </a:solidFill>
              <a:effectLst>
                <a:outerShdw blurRad="38100" dist="38100" dir="2700000" algn="tl">
                  <a:srgbClr val="000000"/>
                </a:outerShdw>
              </a:effectLst>
            </a:endParaRPr>
          </a:p>
          <a:p>
            <a:endParaRPr lang="en-US" sz="1800"/>
          </a:p>
          <a:p>
            <a:endParaRPr lang="en-US" sz="1800"/>
          </a:p>
          <a:p>
            <a:endParaRPr lang="en-US" sz="1800">
              <a:solidFill>
                <a:srgbClr val="FFFFCC"/>
              </a:solidFill>
              <a:effectLst>
                <a:outerShdw blurRad="38100" dist="38100" dir="2700000" algn="tl">
                  <a:srgbClr val="000000"/>
                </a:outerShdw>
              </a:effectLst>
            </a:endParaRPr>
          </a:p>
          <a:p>
            <a:endParaRPr lang="en-US" sz="1800"/>
          </a:p>
        </p:txBody>
      </p:sp>
      <p:grpSp>
        <p:nvGrpSpPr>
          <p:cNvPr id="91152" name="Group 16"/>
          <p:cNvGrpSpPr>
            <a:grpSpLocks/>
          </p:cNvGrpSpPr>
          <p:nvPr/>
        </p:nvGrpSpPr>
        <p:grpSpPr bwMode="auto">
          <a:xfrm>
            <a:off x="5657851" y="2514600"/>
            <a:ext cx="2552700" cy="1524000"/>
            <a:chOff x="6192" y="672"/>
            <a:chExt cx="1608" cy="960"/>
          </a:xfrm>
        </p:grpSpPr>
        <p:sp>
          <p:nvSpPr>
            <p:cNvPr id="91145" name="Line 9"/>
            <p:cNvSpPr>
              <a:spLocks noChangeShapeType="1"/>
            </p:cNvSpPr>
            <p:nvPr/>
          </p:nvSpPr>
          <p:spPr bwMode="auto">
            <a:xfrm flipH="1" flipV="1">
              <a:off x="6192" y="672"/>
              <a:ext cx="528" cy="24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1146" name="Oval 10"/>
            <p:cNvSpPr>
              <a:spLocks noChangeArrowheads="1"/>
            </p:cNvSpPr>
            <p:nvPr/>
          </p:nvSpPr>
          <p:spPr bwMode="auto">
            <a:xfrm>
              <a:off x="6387" y="672"/>
              <a:ext cx="1413" cy="960"/>
            </a:xfrm>
            <a:prstGeom prst="ellipse">
              <a:avLst/>
            </a:prstGeom>
            <a:solidFill>
              <a:srgbClr val="0099CC"/>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pPr algn="ctr">
                <a:spcBef>
                  <a:spcPct val="20000"/>
                </a:spcBef>
                <a:buClr>
                  <a:schemeClr val="accent1"/>
                </a:buClr>
                <a:buSzPct val="80000"/>
                <a:buFont typeface="Monotype Sorts" pitchFamily="2" charset="2"/>
                <a:buNone/>
              </a:pPr>
              <a:r>
                <a:rPr kumimoji="1" lang="en-US" sz="1600" b="1">
                  <a:solidFill>
                    <a:srgbClr val="000000"/>
                  </a:solidFill>
                  <a:latin typeface="Times New Roman" panose="02020603050405020304" pitchFamily="18" charset="0"/>
                </a:rPr>
                <a:t>Collects spam in</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central location </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that you can </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view any time</a:t>
              </a:r>
            </a:p>
          </p:txBody>
        </p:sp>
      </p:grpSp>
      <p:grpSp>
        <p:nvGrpSpPr>
          <p:cNvPr id="91147" name="Group 11"/>
          <p:cNvGrpSpPr>
            <a:grpSpLocks/>
          </p:cNvGrpSpPr>
          <p:nvPr/>
        </p:nvGrpSpPr>
        <p:grpSpPr bwMode="auto">
          <a:xfrm>
            <a:off x="328613" y="2362200"/>
            <a:ext cx="2620963" cy="1828800"/>
            <a:chOff x="77" y="1920"/>
            <a:chExt cx="1651" cy="1152"/>
          </a:xfrm>
        </p:grpSpPr>
        <p:sp>
          <p:nvSpPr>
            <p:cNvPr id="91148" name="Line 12"/>
            <p:cNvSpPr>
              <a:spLocks noChangeShapeType="1"/>
            </p:cNvSpPr>
            <p:nvPr/>
          </p:nvSpPr>
          <p:spPr bwMode="auto">
            <a:xfrm flipH="1">
              <a:off x="1070" y="1920"/>
              <a:ext cx="658" cy="336"/>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1149" name="Oval 13"/>
            <p:cNvSpPr>
              <a:spLocks noChangeArrowheads="1"/>
            </p:cNvSpPr>
            <p:nvPr/>
          </p:nvSpPr>
          <p:spPr bwMode="auto">
            <a:xfrm>
              <a:off x="77" y="2112"/>
              <a:ext cx="1413" cy="960"/>
            </a:xfrm>
            <a:prstGeom prst="ellipse">
              <a:avLst/>
            </a:prstGeom>
            <a:solidFill>
              <a:srgbClr val="0099CC"/>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pPr algn="ctr">
                <a:spcBef>
                  <a:spcPct val="20000"/>
                </a:spcBef>
                <a:buClr>
                  <a:schemeClr val="accent1"/>
                </a:buClr>
                <a:buSzPct val="80000"/>
                <a:buFont typeface="Monotype Sorts" pitchFamily="2" charset="2"/>
                <a:buNone/>
              </a:pPr>
              <a:r>
                <a:rPr kumimoji="1" lang="en-US" sz="1600" b="1" dirty="0">
                  <a:solidFill>
                    <a:srgbClr val="000000"/>
                  </a:solidFill>
                  <a:latin typeface="Times New Roman" panose="02020603050405020304" pitchFamily="18" charset="0"/>
                </a:rPr>
                <a:t>Service that </a:t>
              </a:r>
              <a:br>
                <a:rPr kumimoji="1" lang="en-US" sz="1600" b="1" dirty="0">
                  <a:solidFill>
                    <a:srgbClr val="000000"/>
                  </a:solidFill>
                  <a:latin typeface="Times New Roman" panose="02020603050405020304" pitchFamily="18" charset="0"/>
                </a:rPr>
              </a:br>
              <a:r>
                <a:rPr kumimoji="1" lang="en-US" sz="1600" b="1" dirty="0">
                  <a:solidFill>
                    <a:srgbClr val="000000"/>
                  </a:solidFill>
                  <a:latin typeface="Times New Roman" panose="02020603050405020304" pitchFamily="18" charset="0"/>
                </a:rPr>
                <a:t>blocks e-mail </a:t>
              </a:r>
              <a:br>
                <a:rPr kumimoji="1" lang="en-US" sz="1600" b="1" dirty="0">
                  <a:solidFill>
                    <a:srgbClr val="000000"/>
                  </a:solidFill>
                  <a:latin typeface="Times New Roman" panose="02020603050405020304" pitchFamily="18" charset="0"/>
                </a:rPr>
              </a:br>
              <a:r>
                <a:rPr kumimoji="1" lang="en-US" sz="1600" b="1" dirty="0">
                  <a:solidFill>
                    <a:srgbClr val="000000"/>
                  </a:solidFill>
                  <a:latin typeface="Times New Roman" panose="02020603050405020304" pitchFamily="18" charset="0"/>
                </a:rPr>
                <a:t>messages from </a:t>
              </a:r>
              <a:br>
                <a:rPr kumimoji="1" lang="en-US" sz="1600" b="1" dirty="0">
                  <a:solidFill>
                    <a:srgbClr val="000000"/>
                  </a:solidFill>
                  <a:latin typeface="Times New Roman" panose="02020603050405020304" pitchFamily="18" charset="0"/>
                </a:rPr>
              </a:br>
              <a:r>
                <a:rPr kumimoji="1" lang="en-US" sz="1600" b="1" dirty="0">
                  <a:solidFill>
                    <a:srgbClr val="000000"/>
                  </a:solidFill>
                  <a:latin typeface="Times New Roman" panose="02020603050405020304" pitchFamily="18" charset="0"/>
                </a:rPr>
                <a:t>designated </a:t>
              </a:r>
              <a:br>
                <a:rPr kumimoji="1" lang="en-US" sz="1600" b="1" dirty="0">
                  <a:solidFill>
                    <a:srgbClr val="000000"/>
                  </a:solidFill>
                  <a:latin typeface="Times New Roman" panose="02020603050405020304" pitchFamily="18" charset="0"/>
                </a:rPr>
              </a:br>
              <a:r>
                <a:rPr kumimoji="1" lang="en-US" sz="1600" b="1" dirty="0">
                  <a:solidFill>
                    <a:srgbClr val="000000"/>
                  </a:solidFill>
                  <a:latin typeface="Times New Roman" panose="02020603050405020304" pitchFamily="18" charset="0"/>
                </a:rPr>
                <a:t>sources</a:t>
              </a:r>
            </a:p>
          </p:txBody>
        </p:sp>
      </p:grpSp>
      <p:sp>
        <p:nvSpPr>
          <p:cNvPr id="91150" name="Oval 14"/>
          <p:cNvSpPr>
            <a:spLocks noChangeArrowheads="1"/>
          </p:cNvSpPr>
          <p:nvPr/>
        </p:nvSpPr>
        <p:spPr bwMode="auto">
          <a:xfrm>
            <a:off x="2362200" y="1981200"/>
            <a:ext cx="3581400" cy="990600"/>
          </a:xfrm>
          <a:prstGeom prst="ellipse">
            <a:avLst/>
          </a:prstGeom>
          <a:solidFill>
            <a:srgbClr val="FF9900"/>
          </a:solidFill>
          <a:ln>
            <a:noFill/>
          </a:ln>
          <a:effectLst/>
          <a:scene3d>
            <a:camera prst="legacyObliqueTopLeft"/>
            <a:lightRig rig="legacyFlat3" dir="r"/>
          </a:scene3d>
          <a:sp3d extrusionH="430200" prstMaterial="legacyMatte">
            <a:bevelT w="13500" h="13500" prst="angle"/>
            <a:bevelB w="13500" h="13500" prst="angle"/>
            <a:extrusionClr>
              <a:srgbClr val="FF9900"/>
            </a:extrusionClr>
            <a:contourClr>
              <a:srgbClr val="FF99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flatTx/>
          </a:bodyPr>
          <a:lstStyle/>
          <a:p>
            <a:pPr algn="ctr">
              <a:spcBef>
                <a:spcPct val="20000"/>
              </a:spcBef>
              <a:buClr>
                <a:schemeClr val="accent1"/>
              </a:buClr>
              <a:buSzPct val="80000"/>
              <a:buFont typeface="Monotype Sorts" pitchFamily="2" charset="2"/>
              <a:buNone/>
            </a:pPr>
            <a:r>
              <a:rPr kumimoji="1" lang="en-US" sz="2400" b="1" dirty="0">
                <a:solidFill>
                  <a:srgbClr val="FFFFCC"/>
                </a:solidFill>
                <a:effectLst>
                  <a:outerShdw blurRad="38100" dist="38100" dir="2700000" algn="tl">
                    <a:srgbClr val="000000"/>
                  </a:outerShdw>
                </a:effectLst>
                <a:latin typeface="Times New Roman" panose="02020603050405020304" pitchFamily="18" charset="0"/>
              </a:rPr>
              <a:t>E-mail filtering</a:t>
            </a:r>
          </a:p>
        </p:txBody>
      </p:sp>
      <p:grpSp>
        <p:nvGrpSpPr>
          <p:cNvPr id="91153" name="Group 17"/>
          <p:cNvGrpSpPr>
            <a:grpSpLocks/>
          </p:cNvGrpSpPr>
          <p:nvPr/>
        </p:nvGrpSpPr>
        <p:grpSpPr bwMode="auto">
          <a:xfrm>
            <a:off x="5938838" y="4872036"/>
            <a:ext cx="2552700" cy="1524000"/>
            <a:chOff x="6192" y="672"/>
            <a:chExt cx="1608" cy="960"/>
          </a:xfrm>
        </p:grpSpPr>
        <p:sp>
          <p:nvSpPr>
            <p:cNvPr id="91154" name="Line 18"/>
            <p:cNvSpPr>
              <a:spLocks noChangeShapeType="1"/>
            </p:cNvSpPr>
            <p:nvPr/>
          </p:nvSpPr>
          <p:spPr bwMode="auto">
            <a:xfrm flipH="1" flipV="1">
              <a:off x="6192" y="672"/>
              <a:ext cx="528" cy="24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1155" name="Oval 19"/>
            <p:cNvSpPr>
              <a:spLocks noChangeArrowheads="1"/>
            </p:cNvSpPr>
            <p:nvPr/>
          </p:nvSpPr>
          <p:spPr bwMode="auto">
            <a:xfrm>
              <a:off x="6387" y="672"/>
              <a:ext cx="1413" cy="960"/>
            </a:xfrm>
            <a:prstGeom prst="ellipse">
              <a:avLst/>
            </a:prstGeom>
            <a:solidFill>
              <a:srgbClr val="0099CC"/>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pPr algn="ctr">
                <a:spcBef>
                  <a:spcPct val="20000"/>
                </a:spcBef>
                <a:buClr>
                  <a:schemeClr val="accent1"/>
                </a:buClr>
                <a:buSzPct val="80000"/>
                <a:buFont typeface="Monotype Sorts" pitchFamily="2" charset="2"/>
                <a:buNone/>
              </a:pPr>
              <a:r>
                <a:rPr kumimoji="1" lang="en-US" sz="1600" b="1">
                  <a:solidFill>
                    <a:srgbClr val="000000"/>
                  </a:solidFill>
                  <a:latin typeface="Times New Roman" panose="02020603050405020304" pitchFamily="18" charset="0"/>
                </a:rPr>
                <a:t>Sometimes </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removes valid </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e-mail messages</a:t>
              </a:r>
            </a:p>
          </p:txBody>
        </p:sp>
      </p:grpSp>
      <p:grpSp>
        <p:nvGrpSpPr>
          <p:cNvPr id="91156" name="Group 20"/>
          <p:cNvGrpSpPr>
            <a:grpSpLocks/>
          </p:cNvGrpSpPr>
          <p:nvPr/>
        </p:nvGrpSpPr>
        <p:grpSpPr bwMode="auto">
          <a:xfrm>
            <a:off x="1905000" y="4856384"/>
            <a:ext cx="2644775" cy="1524000"/>
            <a:chOff x="62" y="1920"/>
            <a:chExt cx="1666" cy="960"/>
          </a:xfrm>
        </p:grpSpPr>
        <p:sp>
          <p:nvSpPr>
            <p:cNvPr id="91157" name="Line 21"/>
            <p:cNvSpPr>
              <a:spLocks noChangeShapeType="1"/>
            </p:cNvSpPr>
            <p:nvPr/>
          </p:nvSpPr>
          <p:spPr bwMode="auto">
            <a:xfrm flipH="1">
              <a:off x="1070" y="1920"/>
              <a:ext cx="658" cy="336"/>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1158" name="Oval 22"/>
            <p:cNvSpPr>
              <a:spLocks noChangeArrowheads="1"/>
            </p:cNvSpPr>
            <p:nvPr/>
          </p:nvSpPr>
          <p:spPr bwMode="auto">
            <a:xfrm>
              <a:off x="62" y="1920"/>
              <a:ext cx="1413" cy="960"/>
            </a:xfrm>
            <a:prstGeom prst="ellipse">
              <a:avLst/>
            </a:prstGeom>
            <a:solidFill>
              <a:srgbClr val="0099CC"/>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pPr algn="ctr">
                <a:spcBef>
                  <a:spcPct val="20000"/>
                </a:spcBef>
                <a:buClr>
                  <a:schemeClr val="accent1"/>
                </a:buClr>
                <a:buSzPct val="80000"/>
                <a:buFont typeface="Monotype Sorts" pitchFamily="2" charset="2"/>
                <a:buNone/>
              </a:pPr>
              <a:r>
                <a:rPr kumimoji="1" lang="en-US" sz="1600" b="1">
                  <a:solidFill>
                    <a:srgbClr val="000000"/>
                  </a:solidFill>
                  <a:latin typeface="Times New Roman" panose="02020603050405020304" pitchFamily="18" charset="0"/>
                </a:rPr>
                <a:t>Attempts to </a:t>
              </a:r>
              <a:br>
                <a:rPr kumimoji="1" lang="en-US" sz="1600" b="1">
                  <a:solidFill>
                    <a:srgbClr val="000000"/>
                  </a:solidFill>
                  <a:latin typeface="Times New Roman" panose="02020603050405020304" pitchFamily="18" charset="0"/>
                </a:rPr>
              </a:br>
              <a:r>
                <a:rPr kumimoji="1" lang="en-US" sz="1600" b="1">
                  <a:solidFill>
                    <a:srgbClr val="000000"/>
                  </a:solidFill>
                  <a:latin typeface="Times New Roman" panose="02020603050405020304" pitchFamily="18" charset="0"/>
                </a:rPr>
                <a:t>remove spam</a:t>
              </a:r>
            </a:p>
          </p:txBody>
        </p:sp>
      </p:grpSp>
      <p:sp>
        <p:nvSpPr>
          <p:cNvPr id="91151" name="Oval 15"/>
          <p:cNvSpPr>
            <a:spLocks noChangeArrowheads="1"/>
          </p:cNvSpPr>
          <p:nvPr/>
        </p:nvSpPr>
        <p:spPr bwMode="auto">
          <a:xfrm>
            <a:off x="3086100" y="4038600"/>
            <a:ext cx="3581400" cy="990600"/>
          </a:xfrm>
          <a:prstGeom prst="ellipse">
            <a:avLst/>
          </a:prstGeom>
          <a:solidFill>
            <a:srgbClr val="FF9900"/>
          </a:solidFill>
          <a:ln>
            <a:noFill/>
          </a:ln>
          <a:effectLst/>
          <a:scene3d>
            <a:camera prst="legacyObliqueTopLeft"/>
            <a:lightRig rig="legacyFlat3" dir="r"/>
          </a:scene3d>
          <a:sp3d extrusionH="430200" prstMaterial="legacyMatte">
            <a:bevelT w="13500" h="13500" prst="angle"/>
            <a:bevelB w="13500" h="13500" prst="angle"/>
            <a:extrusionClr>
              <a:srgbClr val="FF9900"/>
            </a:extrusionClr>
            <a:contourClr>
              <a:srgbClr val="FF9900"/>
            </a:contourClr>
          </a:sp3d>
          <a:extLst>
            <a:ext uri="{91240B29-F687-4F45-9708-019B960494DF}">
              <a14:hiddenLine xmlns:a14="http://schemas.microsoft.com/office/drawing/2010/main" w="9525">
                <a:no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flatTx/>
          </a:bodyPr>
          <a:lstStyle/>
          <a:p>
            <a:pPr algn="ctr">
              <a:spcBef>
                <a:spcPct val="20000"/>
              </a:spcBef>
              <a:buClr>
                <a:schemeClr val="accent1"/>
              </a:buClr>
              <a:buSzPct val="80000"/>
              <a:buFont typeface="Monotype Sorts" pitchFamily="2" charset="2"/>
              <a:buNone/>
            </a:pPr>
            <a:r>
              <a:rPr kumimoji="1" lang="en-US" sz="2000" b="1">
                <a:solidFill>
                  <a:srgbClr val="FFFFCC"/>
                </a:solidFill>
                <a:effectLst>
                  <a:outerShdw blurRad="38100" dist="38100" dir="2700000" algn="tl">
                    <a:srgbClr val="000000"/>
                  </a:outerShdw>
                </a:effectLst>
                <a:latin typeface="Times New Roman" panose="02020603050405020304" pitchFamily="18" charset="0"/>
              </a:rPr>
              <a:t>Anti-spam program</a:t>
            </a:r>
          </a:p>
        </p:txBody>
      </p:sp>
    </p:spTree>
    <p:extLst>
      <p:ext uri="{BB962C8B-B14F-4D97-AF65-F5344CB8AC3E}">
        <p14:creationId xmlns:p14="http://schemas.microsoft.com/office/powerpoint/2010/main" val="7136811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91139">
                                            <p:txEl>
                                              <p:pRg st="0" end="0"/>
                                            </p:txEl>
                                          </p:spTgt>
                                        </p:tgtEl>
                                        <p:attrNameLst>
                                          <p:attrName>style.visibility</p:attrName>
                                        </p:attrNameLst>
                                      </p:cBhvr>
                                      <p:to>
                                        <p:strVal val="visible"/>
                                      </p:to>
                                    </p:set>
                                    <p:animEffect transition="in" filter="wipe(left)">
                                      <p:cBhvr>
                                        <p:cTn id="7" dur="500"/>
                                        <p:tgtEl>
                                          <p:spTgt spid="91139">
                                            <p:txEl>
                                              <p:pRg st="0" end="0"/>
                                            </p:txEl>
                                          </p:spTgt>
                                        </p:tgtEl>
                                      </p:cBhvr>
                                    </p:animEffect>
                                  </p:childTnLst>
                                </p:cTn>
                              </p:par>
                            </p:childTnLst>
                          </p:cTn>
                        </p:par>
                        <p:par>
                          <p:cTn id="8" fill="hold" nodeType="afterGroup">
                            <p:stCondLst>
                              <p:cond delay="1500"/>
                            </p:stCondLst>
                            <p:childTnLst>
                              <p:par>
                                <p:cTn id="9" presetID="23" presetClass="entr" presetSubtype="16" fill="hold" grpId="0" nodeType="afterEffect">
                                  <p:stCondLst>
                                    <p:cond delay="3000"/>
                                  </p:stCondLst>
                                  <p:childTnLst>
                                    <p:set>
                                      <p:cBhvr>
                                        <p:cTn id="10" dur="1" fill="hold">
                                          <p:stCondLst>
                                            <p:cond delay="0"/>
                                          </p:stCondLst>
                                        </p:cTn>
                                        <p:tgtEl>
                                          <p:spTgt spid="91150"/>
                                        </p:tgtEl>
                                        <p:attrNameLst>
                                          <p:attrName>style.visibility</p:attrName>
                                        </p:attrNameLst>
                                      </p:cBhvr>
                                      <p:to>
                                        <p:strVal val="visible"/>
                                      </p:to>
                                    </p:set>
                                    <p:anim calcmode="lin" valueType="num">
                                      <p:cBhvr>
                                        <p:cTn id="11" dur="500" fill="hold"/>
                                        <p:tgtEl>
                                          <p:spTgt spid="91150"/>
                                        </p:tgtEl>
                                        <p:attrNameLst>
                                          <p:attrName>ppt_w</p:attrName>
                                        </p:attrNameLst>
                                      </p:cBhvr>
                                      <p:tavLst>
                                        <p:tav tm="0">
                                          <p:val>
                                            <p:fltVal val="0"/>
                                          </p:val>
                                        </p:tav>
                                        <p:tav tm="100000">
                                          <p:val>
                                            <p:strVal val="#ppt_w"/>
                                          </p:val>
                                        </p:tav>
                                      </p:tavLst>
                                    </p:anim>
                                    <p:anim calcmode="lin" valueType="num">
                                      <p:cBhvr>
                                        <p:cTn id="12" dur="500" fill="hold"/>
                                        <p:tgtEl>
                                          <p:spTgt spid="91150"/>
                                        </p:tgtEl>
                                        <p:attrNameLst>
                                          <p:attrName>ppt_h</p:attrName>
                                        </p:attrNameLst>
                                      </p:cBhvr>
                                      <p:tavLst>
                                        <p:tav tm="0">
                                          <p:val>
                                            <p:fltVal val="0"/>
                                          </p:val>
                                        </p:tav>
                                        <p:tav tm="100000">
                                          <p:val>
                                            <p:strVal val="#ppt_h"/>
                                          </p:val>
                                        </p:tav>
                                      </p:tavLst>
                                    </p:anim>
                                  </p:childTnLst>
                                </p:cTn>
                              </p:par>
                            </p:childTnLst>
                          </p:cTn>
                        </p:par>
                        <p:par>
                          <p:cTn id="13" fill="hold" nodeType="afterGroup">
                            <p:stCondLst>
                              <p:cond delay="5000"/>
                            </p:stCondLst>
                            <p:childTnLst>
                              <p:par>
                                <p:cTn id="14" presetID="22" presetClass="entr" presetSubtype="2" fill="hold" nodeType="afterEffect">
                                  <p:stCondLst>
                                    <p:cond delay="3000"/>
                                  </p:stCondLst>
                                  <p:childTnLst>
                                    <p:set>
                                      <p:cBhvr>
                                        <p:cTn id="15" dur="1" fill="hold">
                                          <p:stCondLst>
                                            <p:cond delay="0"/>
                                          </p:stCondLst>
                                        </p:cTn>
                                        <p:tgtEl>
                                          <p:spTgt spid="91147"/>
                                        </p:tgtEl>
                                        <p:attrNameLst>
                                          <p:attrName>style.visibility</p:attrName>
                                        </p:attrNameLst>
                                      </p:cBhvr>
                                      <p:to>
                                        <p:strVal val="visible"/>
                                      </p:to>
                                    </p:set>
                                    <p:animEffect transition="in" filter="wipe(right)">
                                      <p:cBhvr>
                                        <p:cTn id="16" dur="500"/>
                                        <p:tgtEl>
                                          <p:spTgt spid="91147"/>
                                        </p:tgtEl>
                                      </p:cBhvr>
                                    </p:animEffect>
                                  </p:childTnLst>
                                </p:cTn>
                              </p:par>
                            </p:childTnLst>
                          </p:cTn>
                        </p:par>
                        <p:par>
                          <p:cTn id="17" fill="hold" nodeType="afterGroup">
                            <p:stCondLst>
                              <p:cond delay="8500"/>
                            </p:stCondLst>
                            <p:childTnLst>
                              <p:par>
                                <p:cTn id="18" presetID="22" presetClass="entr" presetSubtype="8" fill="hold" nodeType="afterEffect">
                                  <p:stCondLst>
                                    <p:cond delay="3000"/>
                                  </p:stCondLst>
                                  <p:childTnLst>
                                    <p:set>
                                      <p:cBhvr>
                                        <p:cTn id="19" dur="1" fill="hold">
                                          <p:stCondLst>
                                            <p:cond delay="0"/>
                                          </p:stCondLst>
                                        </p:cTn>
                                        <p:tgtEl>
                                          <p:spTgt spid="91152"/>
                                        </p:tgtEl>
                                        <p:attrNameLst>
                                          <p:attrName>style.visibility</p:attrName>
                                        </p:attrNameLst>
                                      </p:cBhvr>
                                      <p:to>
                                        <p:strVal val="visible"/>
                                      </p:to>
                                    </p:set>
                                    <p:animEffect transition="in" filter="wipe(left)">
                                      <p:cBhvr>
                                        <p:cTn id="20" dur="500"/>
                                        <p:tgtEl>
                                          <p:spTgt spid="91152"/>
                                        </p:tgtEl>
                                      </p:cBhvr>
                                    </p:animEffect>
                                  </p:childTnLst>
                                </p:cTn>
                              </p:par>
                            </p:childTnLst>
                          </p:cTn>
                        </p:par>
                        <p:par>
                          <p:cTn id="21" fill="hold" nodeType="afterGroup">
                            <p:stCondLst>
                              <p:cond delay="12000"/>
                            </p:stCondLst>
                            <p:childTnLst>
                              <p:par>
                                <p:cTn id="22" presetID="23" presetClass="entr" presetSubtype="16" fill="hold" grpId="0" nodeType="afterEffect">
                                  <p:stCondLst>
                                    <p:cond delay="4000"/>
                                  </p:stCondLst>
                                  <p:childTnLst>
                                    <p:set>
                                      <p:cBhvr>
                                        <p:cTn id="23" dur="1" fill="hold">
                                          <p:stCondLst>
                                            <p:cond delay="0"/>
                                          </p:stCondLst>
                                        </p:cTn>
                                        <p:tgtEl>
                                          <p:spTgt spid="91151"/>
                                        </p:tgtEl>
                                        <p:attrNameLst>
                                          <p:attrName>style.visibility</p:attrName>
                                        </p:attrNameLst>
                                      </p:cBhvr>
                                      <p:to>
                                        <p:strVal val="visible"/>
                                      </p:to>
                                    </p:set>
                                    <p:anim calcmode="lin" valueType="num">
                                      <p:cBhvr>
                                        <p:cTn id="24" dur="500" fill="hold"/>
                                        <p:tgtEl>
                                          <p:spTgt spid="91151"/>
                                        </p:tgtEl>
                                        <p:attrNameLst>
                                          <p:attrName>ppt_w</p:attrName>
                                        </p:attrNameLst>
                                      </p:cBhvr>
                                      <p:tavLst>
                                        <p:tav tm="0">
                                          <p:val>
                                            <p:fltVal val="0"/>
                                          </p:val>
                                        </p:tav>
                                        <p:tav tm="100000">
                                          <p:val>
                                            <p:strVal val="#ppt_w"/>
                                          </p:val>
                                        </p:tav>
                                      </p:tavLst>
                                    </p:anim>
                                    <p:anim calcmode="lin" valueType="num">
                                      <p:cBhvr>
                                        <p:cTn id="25" dur="500" fill="hold"/>
                                        <p:tgtEl>
                                          <p:spTgt spid="91151"/>
                                        </p:tgtEl>
                                        <p:attrNameLst>
                                          <p:attrName>ppt_h</p:attrName>
                                        </p:attrNameLst>
                                      </p:cBhvr>
                                      <p:tavLst>
                                        <p:tav tm="0">
                                          <p:val>
                                            <p:fltVal val="0"/>
                                          </p:val>
                                        </p:tav>
                                        <p:tav tm="100000">
                                          <p:val>
                                            <p:strVal val="#ppt_h"/>
                                          </p:val>
                                        </p:tav>
                                      </p:tavLst>
                                    </p:anim>
                                  </p:childTnLst>
                                </p:cTn>
                              </p:par>
                            </p:childTnLst>
                          </p:cTn>
                        </p:par>
                        <p:par>
                          <p:cTn id="26" fill="hold" nodeType="afterGroup">
                            <p:stCondLst>
                              <p:cond delay="16500"/>
                            </p:stCondLst>
                            <p:childTnLst>
                              <p:par>
                                <p:cTn id="27" presetID="22" presetClass="entr" presetSubtype="2" fill="hold" nodeType="afterEffect">
                                  <p:stCondLst>
                                    <p:cond delay="3000"/>
                                  </p:stCondLst>
                                  <p:childTnLst>
                                    <p:set>
                                      <p:cBhvr>
                                        <p:cTn id="28" dur="1" fill="hold">
                                          <p:stCondLst>
                                            <p:cond delay="0"/>
                                          </p:stCondLst>
                                        </p:cTn>
                                        <p:tgtEl>
                                          <p:spTgt spid="91156"/>
                                        </p:tgtEl>
                                        <p:attrNameLst>
                                          <p:attrName>style.visibility</p:attrName>
                                        </p:attrNameLst>
                                      </p:cBhvr>
                                      <p:to>
                                        <p:strVal val="visible"/>
                                      </p:to>
                                    </p:set>
                                    <p:animEffect transition="in" filter="wipe(right)">
                                      <p:cBhvr>
                                        <p:cTn id="29" dur="500"/>
                                        <p:tgtEl>
                                          <p:spTgt spid="91156"/>
                                        </p:tgtEl>
                                      </p:cBhvr>
                                    </p:animEffect>
                                  </p:childTnLst>
                                </p:cTn>
                              </p:par>
                            </p:childTnLst>
                          </p:cTn>
                        </p:par>
                        <p:par>
                          <p:cTn id="30" fill="hold" nodeType="afterGroup">
                            <p:stCondLst>
                              <p:cond delay="20000"/>
                            </p:stCondLst>
                            <p:childTnLst>
                              <p:par>
                                <p:cTn id="31" presetID="22" presetClass="entr" presetSubtype="8" fill="hold" nodeType="afterEffect">
                                  <p:stCondLst>
                                    <p:cond delay="3000"/>
                                  </p:stCondLst>
                                  <p:childTnLst>
                                    <p:set>
                                      <p:cBhvr>
                                        <p:cTn id="32" dur="1" fill="hold">
                                          <p:stCondLst>
                                            <p:cond delay="0"/>
                                          </p:stCondLst>
                                        </p:cTn>
                                        <p:tgtEl>
                                          <p:spTgt spid="91153"/>
                                        </p:tgtEl>
                                        <p:attrNameLst>
                                          <p:attrName>style.visibility</p:attrName>
                                        </p:attrNameLst>
                                      </p:cBhvr>
                                      <p:to>
                                        <p:strVal val="visible"/>
                                      </p:to>
                                    </p:set>
                                    <p:animEffect transition="in" filter="wipe(left)">
                                      <p:cBhvr>
                                        <p:cTn id="33" dur="500"/>
                                        <p:tgtEl>
                                          <p:spTgt spid="91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139" grpId="0" build="p" bldLvl="5" autoUpdateAnimBg="0" advAuto="1000"/>
      <p:bldP spid="91150" grpId="0" animBg="1" autoUpdateAnimBg="0"/>
      <p:bldP spid="91151" grpId="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1475656" y="0"/>
            <a:ext cx="7668344" cy="990600"/>
          </a:xfrm>
        </p:spPr>
        <p:txBody>
          <a:bodyPr/>
          <a:lstStyle/>
          <a:p>
            <a:pPr algn="l"/>
            <a:r>
              <a:rPr lang="en-US" sz="2800" dirty="0"/>
              <a:t>a. Computer security </a:t>
            </a:r>
            <a:br>
              <a:rPr lang="en-US" sz="2800" dirty="0"/>
            </a:br>
            <a:r>
              <a:rPr lang="en-US" sz="2800" dirty="0"/>
              <a:t>ii. Security threats for  (hardware  and software)</a:t>
            </a:r>
            <a:endParaRPr lang="en-US" sz="2800" dirty="0">
              <a:latin typeface="Arial Unicode MS" panose="020B0604020202020204" pitchFamily="34" charset="-128"/>
            </a:endParaRPr>
          </a:p>
        </p:txBody>
      </p:sp>
      <p:sp>
        <p:nvSpPr>
          <p:cNvPr id="5123" name="Rectangle 3"/>
          <p:cNvSpPr>
            <a:spLocks noGrp="1" noChangeArrowheads="1"/>
          </p:cNvSpPr>
          <p:nvPr>
            <p:ph idx="1"/>
          </p:nvPr>
        </p:nvSpPr>
        <p:spPr>
          <a:xfrm>
            <a:off x="304800" y="1090613"/>
            <a:ext cx="8585200" cy="585787"/>
          </a:xfrm>
        </p:spPr>
        <p:txBody>
          <a:bodyPr/>
          <a:lstStyle/>
          <a:p>
            <a:r>
              <a:rPr lang="en-US" dirty="0"/>
              <a:t>What is a </a:t>
            </a:r>
            <a:r>
              <a:rPr lang="en-US" dirty="0">
                <a:solidFill>
                  <a:schemeClr val="hlink"/>
                </a:solidFill>
              </a:rPr>
              <a:t>computer security risk</a:t>
            </a:r>
            <a:r>
              <a:rPr lang="en-US" dirty="0"/>
              <a:t>?</a:t>
            </a:r>
            <a:endParaRPr lang="en-US" dirty="0">
              <a:latin typeface="Arial Unicode MS" panose="020B0604020202020204" pitchFamily="34" charset="-128"/>
            </a:endParaRPr>
          </a:p>
        </p:txBody>
      </p:sp>
      <p:sp>
        <p:nvSpPr>
          <p:cNvPr id="5131" name="Rectangle 11"/>
          <p:cNvSpPr>
            <a:spLocks noChangeArrowheads="1"/>
          </p:cNvSpPr>
          <p:nvPr/>
        </p:nvSpPr>
        <p:spPr bwMode="auto">
          <a:xfrm>
            <a:off x="304800" y="1524000"/>
            <a:ext cx="9091736" cy="142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Action that causes loss of or damage to computer system</a:t>
            </a:r>
          </a:p>
        </p:txBody>
      </p:sp>
      <p:pic>
        <p:nvPicPr>
          <p:cNvPr id="6" name="Picture 5"/>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bwMode="auto">
          <a:xfrm>
            <a:off x="539552" y="2109787"/>
            <a:ext cx="7624325" cy="4343549"/>
          </a:xfrm>
          <a:prstGeom prst="rect">
            <a:avLst/>
          </a:prstGeom>
          <a:noFill/>
        </p:spPr>
      </p:pic>
    </p:spTree>
    <p:extLst>
      <p:ext uri="{BB962C8B-B14F-4D97-AF65-F5344CB8AC3E}">
        <p14:creationId xmlns:p14="http://schemas.microsoft.com/office/powerpoint/2010/main" val="21521127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5123">
                                            <p:txEl>
                                              <p:pRg st="0" end="0"/>
                                            </p:txEl>
                                          </p:spTgt>
                                        </p:tgtEl>
                                        <p:attrNameLst>
                                          <p:attrName>style.visibility</p:attrName>
                                        </p:attrNameLst>
                                      </p:cBhvr>
                                      <p:to>
                                        <p:strVal val="visible"/>
                                      </p:to>
                                    </p:set>
                                    <p:animEffect transition="in" filter="wipe(left)">
                                      <p:cBhvr>
                                        <p:cTn id="7" dur="500"/>
                                        <p:tgtEl>
                                          <p:spTgt spid="5123">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5131"/>
                                        </p:tgtEl>
                                        <p:attrNameLst>
                                          <p:attrName>style.visibility</p:attrName>
                                        </p:attrNameLst>
                                      </p:cBhvr>
                                      <p:to>
                                        <p:strVal val="visible"/>
                                      </p:to>
                                    </p:set>
                                    <p:animEffect transition="in" filter="wipe(left)">
                                      <p:cBhvr>
                                        <p:cTn id="11" dur="500"/>
                                        <p:tgtEl>
                                          <p:spTgt spid="5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build="p" bldLvl="5" autoUpdateAnimBg="0" advAuto="1000"/>
      <p:bldP spid="5131" grpId="0" autoUpdateAnimBg="0"/>
    </p:bldLst>
  </p:timing>
</p:sld>
</file>

<file path=ppt/slides/slide7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304800" y="1090613"/>
            <a:ext cx="8585200" cy="738187"/>
          </a:xfrm>
        </p:spPr>
        <p:txBody>
          <a:bodyPr/>
          <a:lstStyle/>
          <a:p>
            <a:r>
              <a:rPr lang="en-US"/>
              <a:t>What is </a:t>
            </a:r>
            <a:r>
              <a:rPr lang="en-US">
                <a:solidFill>
                  <a:schemeClr val="hlink"/>
                </a:solidFill>
              </a:rPr>
              <a:t>content filtering</a:t>
            </a:r>
            <a:r>
              <a:rPr lang="en-US"/>
              <a:t>?</a:t>
            </a:r>
            <a:endParaRPr lang="en-US">
              <a:latin typeface="Arial Unicode MS" panose="020B0604020202020204" pitchFamily="34" charset="-128"/>
            </a:endParaRPr>
          </a:p>
        </p:txBody>
      </p:sp>
      <p:sp>
        <p:nvSpPr>
          <p:cNvPr id="95256" name="Rectangle 24"/>
          <p:cNvSpPr>
            <a:spLocks noChangeArrowheads="1"/>
          </p:cNvSpPr>
          <p:nvPr/>
        </p:nvSpPr>
        <p:spPr bwMode="auto">
          <a:xfrm>
            <a:off x="304800" y="1547813"/>
            <a:ext cx="8585200" cy="6619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solidFill>
                  <a:srgbClr val="000000"/>
                </a:solidFill>
              </a:rPr>
              <a:t>Process of restricting access to certain material</a:t>
            </a:r>
            <a:endParaRPr kumimoji="1" lang="en-US" sz="2600" b="1" dirty="0">
              <a:solidFill>
                <a:srgbClr val="000000"/>
              </a:solidFill>
              <a:latin typeface="Arial Unicode MS" panose="020B0604020202020204" pitchFamily="34" charset="-128"/>
            </a:endParaRPr>
          </a:p>
        </p:txBody>
      </p:sp>
      <p:sp>
        <p:nvSpPr>
          <p:cNvPr id="95257" name="Rectangle 25"/>
          <p:cNvSpPr>
            <a:spLocks noChangeArrowheads="1"/>
          </p:cNvSpPr>
          <p:nvPr/>
        </p:nvSpPr>
        <p:spPr bwMode="auto">
          <a:xfrm>
            <a:off x="304800" y="1981200"/>
            <a:ext cx="4267200" cy="3581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533400" indent="-533400">
              <a:defRPr sz="2400">
                <a:solidFill>
                  <a:schemeClr val="tx1"/>
                </a:solidFill>
                <a:latin typeface="Times New Roman" panose="02020603050405020304" pitchFamily="18" charset="0"/>
              </a:defRPr>
            </a:lvl1pPr>
            <a:lvl2pPr marL="609600" indent="-495300">
              <a:defRPr sz="2400">
                <a:solidFill>
                  <a:schemeClr val="tx1"/>
                </a:solidFill>
                <a:latin typeface="Times New Roman" panose="02020603050405020304" pitchFamily="18" charset="0"/>
              </a:defRPr>
            </a:lvl2pPr>
            <a:lvl3pPr marL="1028700" indent="-457200">
              <a:defRPr sz="2400">
                <a:solidFill>
                  <a:schemeClr val="tx1"/>
                </a:solidFill>
                <a:latin typeface="Times New Roman" panose="02020603050405020304" pitchFamily="18" charset="0"/>
              </a:defRPr>
            </a:lvl3pPr>
            <a:lvl4pPr marL="1358900" indent="-381000">
              <a:defRPr sz="2400">
                <a:solidFill>
                  <a:schemeClr val="tx1"/>
                </a:solidFill>
                <a:latin typeface="Times New Roman" panose="02020603050405020304" pitchFamily="18" charset="0"/>
              </a:defRPr>
            </a:lvl4pPr>
            <a:lvl5pPr marL="1752600" indent="-381000">
              <a:defRPr sz="2400">
                <a:solidFill>
                  <a:schemeClr val="tx1"/>
                </a:solidFill>
                <a:latin typeface="Times New Roman" panose="02020603050405020304" pitchFamily="18" charset="0"/>
              </a:defRPr>
            </a:lvl5pPr>
            <a:lvl6pPr marL="2209800" indent="-381000" fontAlgn="base">
              <a:spcBef>
                <a:spcPct val="0"/>
              </a:spcBef>
              <a:spcAft>
                <a:spcPct val="0"/>
              </a:spcAft>
              <a:defRPr sz="2400">
                <a:solidFill>
                  <a:schemeClr val="tx1"/>
                </a:solidFill>
                <a:latin typeface="Times New Roman" panose="02020603050405020304" pitchFamily="18" charset="0"/>
              </a:defRPr>
            </a:lvl6pPr>
            <a:lvl7pPr marL="2667000" indent="-381000" fontAlgn="base">
              <a:spcBef>
                <a:spcPct val="0"/>
              </a:spcBef>
              <a:spcAft>
                <a:spcPct val="0"/>
              </a:spcAft>
              <a:defRPr sz="2400">
                <a:solidFill>
                  <a:schemeClr val="tx1"/>
                </a:solidFill>
                <a:latin typeface="Times New Roman" panose="02020603050405020304" pitchFamily="18" charset="0"/>
              </a:defRPr>
            </a:lvl7pPr>
            <a:lvl8pPr marL="3124200" indent="-381000" fontAlgn="base">
              <a:spcBef>
                <a:spcPct val="0"/>
              </a:spcBef>
              <a:spcAft>
                <a:spcPct val="0"/>
              </a:spcAft>
              <a:defRPr sz="2400">
                <a:solidFill>
                  <a:schemeClr val="tx1"/>
                </a:solidFill>
                <a:latin typeface="Times New Roman" panose="02020603050405020304" pitchFamily="18" charset="0"/>
              </a:defRPr>
            </a:lvl8pPr>
            <a:lvl9pPr marL="3581400" indent="-381000" fontAlgn="base">
              <a:spcBef>
                <a:spcPct val="0"/>
              </a:spcBef>
              <a:spcAft>
                <a:spcPct val="0"/>
              </a:spcAft>
              <a:defRPr sz="2400">
                <a:solidFill>
                  <a:schemeClr val="tx1"/>
                </a:solidFill>
                <a:latin typeface="Times New Roman" panose="02020603050405020304" pitchFamily="18" charset="0"/>
              </a:defRPr>
            </a:lvl9pPr>
          </a:lstStyle>
          <a:p>
            <a:pPr lvl="1">
              <a:spcBef>
                <a:spcPct val="5000"/>
              </a:spcBef>
              <a:buClr>
                <a:srgbClr val="D94439"/>
              </a:buClr>
              <a:buSzPct val="75000"/>
              <a:buFont typeface="Wingdings" panose="05000000000000000000" pitchFamily="2" charset="2"/>
              <a:buChar char="Ø"/>
            </a:pPr>
            <a:r>
              <a:rPr kumimoji="1" lang="en-US" sz="2600" b="1" dirty="0"/>
              <a:t>Internet Content Rating Association (ICRA) provides rating system of Web content</a:t>
            </a:r>
          </a:p>
          <a:p>
            <a:pPr lvl="1">
              <a:spcBef>
                <a:spcPct val="5000"/>
              </a:spcBef>
              <a:buClr>
                <a:srgbClr val="D94439"/>
              </a:buClr>
              <a:buSzPct val="75000"/>
              <a:buFont typeface="Wingdings" panose="05000000000000000000" pitchFamily="2" charset="2"/>
              <a:buChar char="Ø"/>
            </a:pPr>
            <a:r>
              <a:rPr kumimoji="1" lang="en-US" sz="2600" b="1" dirty="0"/>
              <a:t>Web filtering software restricts access to specified sites</a:t>
            </a:r>
            <a:endParaRPr kumimoji="1" lang="en-US" sz="2600" b="1" dirty="0">
              <a:latin typeface="Arial Unicode MS" panose="020B0604020202020204" pitchFamily="34" charset="-128"/>
            </a:endParaRPr>
          </a:p>
        </p:txBody>
      </p:sp>
      <p:pic>
        <p:nvPicPr>
          <p:cNvPr id="95258" name="Picture 26" descr="Fig11-00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2552700"/>
            <a:ext cx="4259263" cy="3086100"/>
          </a:xfrm>
          <a:prstGeom prst="rect">
            <a:avLst/>
          </a:prstGeom>
          <a:noFill/>
          <a:effectLst>
            <a:outerShdw dist="35921" dir="2700000" algn="ctr" rotWithShape="0">
              <a:srgbClr val="808080"/>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05308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wipe(left)">
                                      <p:cBhvr>
                                        <p:cTn id="7" dur="500"/>
                                        <p:tgtEl>
                                          <p:spTgt spid="95235">
                                            <p:txEl>
                                              <p:pRg st="0" end="0"/>
                                            </p:txEl>
                                          </p:spTgt>
                                        </p:tgtEl>
                                      </p:cBhvr>
                                    </p:animEffect>
                                  </p:childTnLst>
                                </p:cTn>
                              </p:par>
                            </p:childTnLst>
                          </p:cTn>
                        </p:par>
                        <p:par>
                          <p:cTn id="8" fill="hold" nodeType="afterGroup">
                            <p:stCondLst>
                              <p:cond delay="1500"/>
                            </p:stCondLst>
                            <p:childTnLst>
                              <p:par>
                                <p:cTn id="9" presetID="22" presetClass="entr" presetSubtype="8" fill="hold" grpId="0" nodeType="afterEffect">
                                  <p:stCondLst>
                                    <p:cond delay="3000"/>
                                  </p:stCondLst>
                                  <p:childTnLst>
                                    <p:set>
                                      <p:cBhvr>
                                        <p:cTn id="10" dur="1" fill="hold">
                                          <p:stCondLst>
                                            <p:cond delay="0"/>
                                          </p:stCondLst>
                                        </p:cTn>
                                        <p:tgtEl>
                                          <p:spTgt spid="95256">
                                            <p:txEl>
                                              <p:pRg st="0" end="0"/>
                                            </p:txEl>
                                          </p:spTgt>
                                        </p:tgtEl>
                                        <p:attrNameLst>
                                          <p:attrName>style.visibility</p:attrName>
                                        </p:attrNameLst>
                                      </p:cBhvr>
                                      <p:to>
                                        <p:strVal val="visible"/>
                                      </p:to>
                                    </p:set>
                                    <p:animEffect transition="in" filter="wipe(left)">
                                      <p:cBhvr>
                                        <p:cTn id="11" dur="500"/>
                                        <p:tgtEl>
                                          <p:spTgt spid="95256">
                                            <p:txEl>
                                              <p:pRg st="0" end="0"/>
                                            </p:txEl>
                                          </p:spTgt>
                                        </p:tgtEl>
                                      </p:cBhvr>
                                    </p:animEffect>
                                  </p:childTnLst>
                                </p:cTn>
                              </p:par>
                            </p:childTnLst>
                          </p:cTn>
                        </p:par>
                        <p:par>
                          <p:cTn id="12" fill="hold" nodeType="afterGroup">
                            <p:stCondLst>
                              <p:cond delay="5000"/>
                            </p:stCondLst>
                            <p:childTnLst>
                              <p:par>
                                <p:cTn id="13" presetID="23" presetClass="entr" presetSubtype="272" fill="hold" nodeType="afterEffect">
                                  <p:stCondLst>
                                    <p:cond delay="2000"/>
                                  </p:stCondLst>
                                  <p:childTnLst>
                                    <p:set>
                                      <p:cBhvr>
                                        <p:cTn id="14" dur="1" fill="hold">
                                          <p:stCondLst>
                                            <p:cond delay="0"/>
                                          </p:stCondLst>
                                        </p:cTn>
                                        <p:tgtEl>
                                          <p:spTgt spid="95258"/>
                                        </p:tgtEl>
                                        <p:attrNameLst>
                                          <p:attrName>style.visibility</p:attrName>
                                        </p:attrNameLst>
                                      </p:cBhvr>
                                      <p:to>
                                        <p:strVal val="visible"/>
                                      </p:to>
                                    </p:set>
                                    <p:anim calcmode="lin" valueType="num">
                                      <p:cBhvr>
                                        <p:cTn id="15" dur="500" fill="hold"/>
                                        <p:tgtEl>
                                          <p:spTgt spid="95258"/>
                                        </p:tgtEl>
                                        <p:attrNameLst>
                                          <p:attrName>ppt_w</p:attrName>
                                        </p:attrNameLst>
                                      </p:cBhvr>
                                      <p:tavLst>
                                        <p:tav tm="0">
                                          <p:val>
                                            <p:strVal val="2/3*#ppt_w"/>
                                          </p:val>
                                        </p:tav>
                                        <p:tav tm="100000">
                                          <p:val>
                                            <p:strVal val="#ppt_w"/>
                                          </p:val>
                                        </p:tav>
                                      </p:tavLst>
                                    </p:anim>
                                    <p:anim calcmode="lin" valueType="num">
                                      <p:cBhvr>
                                        <p:cTn id="16" dur="500" fill="hold"/>
                                        <p:tgtEl>
                                          <p:spTgt spid="95258"/>
                                        </p:tgtEl>
                                        <p:attrNameLst>
                                          <p:attrName>ppt_h</p:attrName>
                                        </p:attrNameLst>
                                      </p:cBhvr>
                                      <p:tavLst>
                                        <p:tav tm="0">
                                          <p:val>
                                            <p:strVal val="2/3*#ppt_h"/>
                                          </p:val>
                                        </p:tav>
                                        <p:tav tm="100000">
                                          <p:val>
                                            <p:strVal val="#ppt_h"/>
                                          </p:val>
                                        </p:tav>
                                      </p:tavLst>
                                    </p:anim>
                                  </p:childTnLst>
                                </p:cTn>
                              </p:par>
                            </p:childTnLst>
                          </p:cTn>
                        </p:par>
                        <p:par>
                          <p:cTn id="17" fill="hold" nodeType="afterGroup">
                            <p:stCondLst>
                              <p:cond delay="7500"/>
                            </p:stCondLst>
                            <p:childTnLst>
                              <p:par>
                                <p:cTn id="18" presetID="22" presetClass="entr" presetSubtype="8" fill="hold" grpId="0" nodeType="afterEffect">
                                  <p:stCondLst>
                                    <p:cond delay="4000"/>
                                  </p:stCondLst>
                                  <p:childTnLst>
                                    <p:set>
                                      <p:cBhvr>
                                        <p:cTn id="19" dur="1" fill="hold">
                                          <p:stCondLst>
                                            <p:cond delay="0"/>
                                          </p:stCondLst>
                                        </p:cTn>
                                        <p:tgtEl>
                                          <p:spTgt spid="95257">
                                            <p:txEl>
                                              <p:pRg st="0" end="0"/>
                                            </p:txEl>
                                          </p:spTgt>
                                        </p:tgtEl>
                                        <p:attrNameLst>
                                          <p:attrName>style.visibility</p:attrName>
                                        </p:attrNameLst>
                                      </p:cBhvr>
                                      <p:to>
                                        <p:strVal val="visible"/>
                                      </p:to>
                                    </p:set>
                                    <p:animEffect transition="in" filter="wipe(left)">
                                      <p:cBhvr>
                                        <p:cTn id="20" dur="500"/>
                                        <p:tgtEl>
                                          <p:spTgt spid="95257">
                                            <p:txEl>
                                              <p:pRg st="0" end="0"/>
                                            </p:txEl>
                                          </p:spTgt>
                                        </p:tgtEl>
                                      </p:cBhvr>
                                    </p:animEffect>
                                  </p:childTnLst>
                                </p:cTn>
                              </p:par>
                            </p:childTnLst>
                          </p:cTn>
                        </p:par>
                        <p:par>
                          <p:cTn id="21" fill="hold" nodeType="afterGroup">
                            <p:stCondLst>
                              <p:cond delay="12000"/>
                            </p:stCondLst>
                            <p:childTnLst>
                              <p:par>
                                <p:cTn id="22" presetID="22" presetClass="entr" presetSubtype="8" fill="hold" grpId="0" nodeType="afterEffect">
                                  <p:stCondLst>
                                    <p:cond delay="4000"/>
                                  </p:stCondLst>
                                  <p:childTnLst>
                                    <p:set>
                                      <p:cBhvr>
                                        <p:cTn id="23" dur="1" fill="hold">
                                          <p:stCondLst>
                                            <p:cond delay="0"/>
                                          </p:stCondLst>
                                        </p:cTn>
                                        <p:tgtEl>
                                          <p:spTgt spid="95257">
                                            <p:txEl>
                                              <p:pRg st="1" end="1"/>
                                            </p:txEl>
                                          </p:spTgt>
                                        </p:tgtEl>
                                        <p:attrNameLst>
                                          <p:attrName>style.visibility</p:attrName>
                                        </p:attrNameLst>
                                      </p:cBhvr>
                                      <p:to>
                                        <p:strVal val="visible"/>
                                      </p:to>
                                    </p:set>
                                    <p:animEffect transition="in" filter="wipe(left)">
                                      <p:cBhvr>
                                        <p:cTn id="24" dur="500"/>
                                        <p:tgtEl>
                                          <p:spTgt spid="9525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build="p" bldLvl="5" autoUpdateAnimBg="0" advAuto="1000"/>
      <p:bldP spid="95256" grpId="0" build="p" bldLvl="2" autoUpdateAnimBg="0" advAuto="3000"/>
      <p:bldP spid="95257" grpId="0" build="p" bldLvl="2" autoUpdateAnimBg="0" advAuto="4000"/>
    </p:bldLst>
  </p:timing>
</p:sld>
</file>

<file path=ppt/slides/slide7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304800" y="1090613"/>
            <a:ext cx="8585200" cy="3058467"/>
          </a:xfrm>
        </p:spPr>
        <p:txBody>
          <a:bodyPr/>
          <a:lstStyle/>
          <a:p>
            <a:r>
              <a:rPr lang="en-US" sz="2400" dirty="0"/>
              <a:t>What is </a:t>
            </a:r>
            <a:r>
              <a:rPr lang="en-GB" sz="2400" b="1" dirty="0">
                <a:solidFill>
                  <a:srgbClr val="FF0000"/>
                </a:solidFill>
              </a:rPr>
              <a:t>Phishing</a:t>
            </a:r>
            <a:r>
              <a:rPr lang="en-US" sz="2400" dirty="0"/>
              <a:t>?</a:t>
            </a:r>
          </a:p>
          <a:p>
            <a:pPr lvl="0"/>
            <a:r>
              <a:rPr lang="en-GB" sz="2400" dirty="0"/>
              <a:t>Phishing is a scam in which a perpetrator sends an official looking e-mail message that attempts to obtain your personal or financial information. Some phishing e-mail messages ask you to reply with your information; others direct you to a deceptive Web site, or a pop-up window that looks like a legitimate Web site, that may request you to update credit card numbers, Social Security numbers, bank account numbers, passwords, or other private information. Always don’t click a link in an e-mail message; instead retype the Web address in your browser.</a:t>
            </a:r>
          </a:p>
          <a:p>
            <a:r>
              <a:rPr lang="en-GB" sz="2400" dirty="0"/>
              <a:t>A </a:t>
            </a:r>
            <a:r>
              <a:rPr lang="en-GB" sz="2400" b="1" dirty="0"/>
              <a:t>phishing filter</a:t>
            </a:r>
            <a:r>
              <a:rPr lang="en-GB" sz="2400" dirty="0"/>
              <a:t> is a program that warns or blocks you from potentially fraudulent or suspicious Web sites. Some Web browsers include phishing filters.</a:t>
            </a:r>
          </a:p>
          <a:p>
            <a:pPr lvl="0"/>
            <a:endParaRPr lang="en-GB" sz="2400" dirty="0"/>
          </a:p>
          <a:p>
            <a:endParaRPr lang="en-US" sz="2400" dirty="0">
              <a:latin typeface="Arial Unicode MS" panose="020B0604020202020204" pitchFamily="34" charset="-128"/>
            </a:endParaRPr>
          </a:p>
        </p:txBody>
      </p:sp>
    </p:spTree>
    <p:extLst>
      <p:ext uri="{BB962C8B-B14F-4D97-AF65-F5344CB8AC3E}">
        <p14:creationId xmlns:p14="http://schemas.microsoft.com/office/powerpoint/2010/main" val="4110164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wipe(left)">
                                      <p:cBhvr>
                                        <p:cTn id="7" dur="500"/>
                                        <p:tgtEl>
                                          <p:spTgt spid="95235">
                                            <p:txEl>
                                              <p:pRg st="0" end="0"/>
                                            </p:txEl>
                                          </p:spTgt>
                                        </p:tgtEl>
                                      </p:cBhvr>
                                    </p:animEffect>
                                  </p:childTnLst>
                                </p:cTn>
                              </p:par>
                            </p:childTnLst>
                          </p:cTn>
                        </p:par>
                        <p:par>
                          <p:cTn id="8" fill="hold">
                            <p:stCondLst>
                              <p:cond delay="1500"/>
                            </p:stCondLst>
                            <p:childTnLst>
                              <p:par>
                                <p:cTn id="9" presetID="22" presetClass="entr" presetSubtype="8" fill="hold" grpId="0" nodeType="afterEffect">
                                  <p:stCondLst>
                                    <p:cond delay="2000"/>
                                  </p:stCondLst>
                                  <p:childTnLst>
                                    <p:set>
                                      <p:cBhvr>
                                        <p:cTn id="10" dur="1" fill="hold">
                                          <p:stCondLst>
                                            <p:cond delay="0"/>
                                          </p:stCondLst>
                                        </p:cTn>
                                        <p:tgtEl>
                                          <p:spTgt spid="95235">
                                            <p:txEl>
                                              <p:pRg st="1" end="1"/>
                                            </p:txEl>
                                          </p:spTgt>
                                        </p:tgtEl>
                                        <p:attrNameLst>
                                          <p:attrName>style.visibility</p:attrName>
                                        </p:attrNameLst>
                                      </p:cBhvr>
                                      <p:to>
                                        <p:strVal val="visible"/>
                                      </p:to>
                                    </p:set>
                                    <p:animEffect transition="in" filter="wipe(left)">
                                      <p:cBhvr>
                                        <p:cTn id="11" dur="500"/>
                                        <p:tgtEl>
                                          <p:spTgt spid="95235">
                                            <p:txEl>
                                              <p:pRg st="1" end="1"/>
                                            </p:txEl>
                                          </p:spTgt>
                                        </p:tgtEl>
                                      </p:cBhvr>
                                    </p:animEffect>
                                  </p:childTnLst>
                                </p:cTn>
                              </p:par>
                            </p:childTnLst>
                          </p:cTn>
                        </p:par>
                        <p:par>
                          <p:cTn id="12" fill="hold">
                            <p:stCondLst>
                              <p:cond delay="4000"/>
                            </p:stCondLst>
                            <p:childTnLst>
                              <p:par>
                                <p:cTn id="13" presetID="22" presetClass="entr" presetSubtype="8" fill="hold" grpId="0" nodeType="afterEffect">
                                  <p:stCondLst>
                                    <p:cond delay="4000"/>
                                  </p:stCondLst>
                                  <p:childTnLst>
                                    <p:set>
                                      <p:cBhvr>
                                        <p:cTn id="14" dur="1" fill="hold">
                                          <p:stCondLst>
                                            <p:cond delay="0"/>
                                          </p:stCondLst>
                                        </p:cTn>
                                        <p:tgtEl>
                                          <p:spTgt spid="95235">
                                            <p:txEl>
                                              <p:pRg st="2" end="2"/>
                                            </p:txEl>
                                          </p:spTgt>
                                        </p:tgtEl>
                                        <p:attrNameLst>
                                          <p:attrName>style.visibility</p:attrName>
                                        </p:attrNameLst>
                                      </p:cBhvr>
                                      <p:to>
                                        <p:strVal val="visible"/>
                                      </p:to>
                                    </p:set>
                                    <p:animEffect transition="in" filter="wipe(left)">
                                      <p:cBhvr>
                                        <p:cTn id="15" dur="500"/>
                                        <p:tgtEl>
                                          <p:spTgt spid="9523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build="p" bldLvl="5" autoUpdateAnimBg="0" advAuto="1000"/>
    </p:bldLst>
  </p:timing>
</p:sld>
</file>

<file path=ppt/slides/slide7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304800" y="1090613"/>
            <a:ext cx="8585200" cy="3058467"/>
          </a:xfrm>
        </p:spPr>
        <p:txBody>
          <a:bodyPr/>
          <a:lstStyle/>
          <a:p>
            <a:r>
              <a:rPr lang="en-US" sz="2400" dirty="0"/>
              <a:t>What is </a:t>
            </a:r>
            <a:r>
              <a:rPr lang="en-GB" sz="2400" b="1" dirty="0">
                <a:solidFill>
                  <a:srgbClr val="FF0000"/>
                </a:solidFill>
              </a:rPr>
              <a:t>Pharming</a:t>
            </a:r>
            <a:r>
              <a:rPr lang="en-US" sz="2400" dirty="0"/>
              <a:t>?</a:t>
            </a:r>
          </a:p>
          <a:p>
            <a:pPr lvl="0"/>
            <a:r>
              <a:rPr lang="en-GB" sz="2400" dirty="0"/>
              <a:t>Pharming is a scam, similar to phishing, where a perpetrator attempts to obtain your personal and financial information, except they do so via spoofing. That is, when you type a Web address in the Web browser, you are redirected to a phony Web site that looks legitimate. </a:t>
            </a:r>
          </a:p>
          <a:p>
            <a:r>
              <a:rPr lang="en-US" sz="2400" dirty="0"/>
              <a:t>What is </a:t>
            </a:r>
            <a:r>
              <a:rPr lang="en-GB" sz="2400" b="1" dirty="0" err="1">
                <a:solidFill>
                  <a:srgbClr val="FF0000"/>
                </a:solidFill>
              </a:rPr>
              <a:t>Clickjacking</a:t>
            </a:r>
            <a:r>
              <a:rPr lang="en-US" sz="2400" dirty="0"/>
              <a:t>?</a:t>
            </a:r>
          </a:p>
          <a:p>
            <a:r>
              <a:rPr lang="en-GB" sz="2400" b="1" dirty="0" err="1"/>
              <a:t>Clickjacking</a:t>
            </a:r>
            <a:r>
              <a:rPr lang="en-GB" sz="2400" dirty="0"/>
              <a:t> is yet another similar scam. With </a:t>
            </a:r>
            <a:r>
              <a:rPr lang="en-GB" sz="2400" dirty="0" err="1"/>
              <a:t>clickjacking</a:t>
            </a:r>
            <a:r>
              <a:rPr lang="en-GB" sz="2400" dirty="0"/>
              <a:t>, an object that can be clicked on a Web site, such as a button, image, or link, contains a malicious program. When users click the disguised object, for example, they may be redirected to a phony Web site that requests personal information, or a virus may download to their computer</a:t>
            </a:r>
          </a:p>
          <a:p>
            <a:endParaRPr lang="en-US" sz="2400" dirty="0">
              <a:latin typeface="Arial Unicode MS" panose="020B0604020202020204" pitchFamily="34" charset="-128"/>
            </a:endParaRPr>
          </a:p>
        </p:txBody>
      </p:sp>
    </p:spTree>
    <p:extLst>
      <p:ext uri="{BB962C8B-B14F-4D97-AF65-F5344CB8AC3E}">
        <p14:creationId xmlns:p14="http://schemas.microsoft.com/office/powerpoint/2010/main" val="28408958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wipe(left)">
                                      <p:cBhvr>
                                        <p:cTn id="7" dur="500"/>
                                        <p:tgtEl>
                                          <p:spTgt spid="9523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build="p" bldLvl="5" autoUpdateAnimBg="0" advAuto="1000"/>
    </p:bldLst>
  </p:timing>
</p:sld>
</file>

<file path=ppt/slides/slide7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251520" y="980728"/>
            <a:ext cx="8585200" cy="5760640"/>
          </a:xfrm>
        </p:spPr>
        <p:txBody>
          <a:bodyPr/>
          <a:lstStyle/>
          <a:p>
            <a:pPr marL="0" indent="0">
              <a:buNone/>
            </a:pPr>
            <a:r>
              <a:rPr lang="en-US" sz="2400" dirty="0"/>
              <a:t>What is </a:t>
            </a:r>
            <a:r>
              <a:rPr lang="en-GB" sz="2400" b="1" dirty="0">
                <a:solidFill>
                  <a:srgbClr val="FF0000"/>
                </a:solidFill>
              </a:rPr>
              <a:t>Social Engineering</a:t>
            </a:r>
            <a:r>
              <a:rPr lang="en-US" sz="2400" dirty="0"/>
              <a:t>?</a:t>
            </a:r>
          </a:p>
          <a:p>
            <a:pPr lvl="0"/>
            <a:r>
              <a:rPr lang="en-GB" sz="2400" dirty="0"/>
              <a:t>As related to the use of computers, social engineering is defined as obtaining confidential information by taking advantage of the trusting human nature of some victims. Some social engineers trick their victims into revealing confidential information such as user names and passwords on the telephone, in person, or on the Internet.</a:t>
            </a:r>
          </a:p>
          <a:p>
            <a:pPr lvl="0"/>
            <a:r>
              <a:rPr lang="en-GB" sz="2400" dirty="0"/>
              <a:t>Techniques they use include pretending to be an administrator or other authoritative figure, feigning an emergency situation, or impersonating an acquaintance. Social engineers also obtain information from users who do not destroy or conceal information properly. These perpetrators sift through company dumpsters, watch or film people dialling telephone numbers or using ATMs, and snoop around computers looking for openly displayed confidential information.</a:t>
            </a:r>
          </a:p>
          <a:p>
            <a:endParaRPr lang="en-US" sz="2400" dirty="0">
              <a:latin typeface="Arial Unicode MS" panose="020B0604020202020204" pitchFamily="34" charset="-128"/>
            </a:endParaRPr>
          </a:p>
        </p:txBody>
      </p:sp>
    </p:spTree>
    <p:extLst>
      <p:ext uri="{BB962C8B-B14F-4D97-AF65-F5344CB8AC3E}">
        <p14:creationId xmlns:p14="http://schemas.microsoft.com/office/powerpoint/2010/main" val="41894383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wipe(left)">
                                      <p:cBhvr>
                                        <p:cTn id="7" dur="500"/>
                                        <p:tgtEl>
                                          <p:spTgt spid="9523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build="p" bldLvl="5" autoUpdateAnimBg="0" advAuto="1000"/>
    </p:bldLst>
  </p:timing>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0" y="980728"/>
            <a:ext cx="9036496" cy="5760640"/>
          </a:xfrm>
        </p:spPr>
        <p:txBody>
          <a:bodyPr/>
          <a:lstStyle/>
          <a:p>
            <a:pPr lvl="0"/>
            <a:r>
              <a:rPr lang="en-GB" sz="2400" b="1" dirty="0"/>
              <a:t>Employee Monitoring: </a:t>
            </a:r>
            <a:r>
              <a:rPr lang="en-GB" sz="2400" dirty="0"/>
              <a:t>Employee monitoring involves the use of computers to observe, record, and review an employee’s use of a computer, including communications such as e-mail messages, keyboard activity (used to measure productivity), and Web sites visited. Many programs exist that easily allow employers to monitor employees.</a:t>
            </a:r>
          </a:p>
          <a:p>
            <a:pPr lvl="0"/>
            <a:r>
              <a:rPr lang="en-GB" sz="2400" dirty="0"/>
              <a:t>A frequently debated issue is whether an employer has the right to read employee e-mail messages. Actual policies vary widely. Some companies declare that they will review e-mail messages regularly, and others state that e-mail is private. Several lawsuits have been filed against employers because many believe that such internal communications should be private.  Another controversial issue relates to the use of cameras to monitor employees, customers, and the public. Many people feel that this use of video cameras is a violation of privacy.</a:t>
            </a:r>
          </a:p>
          <a:p>
            <a:endParaRPr lang="en-US" sz="2400" dirty="0">
              <a:latin typeface="Arial Unicode MS" panose="020B0604020202020204" pitchFamily="34" charset="-128"/>
            </a:endParaRPr>
          </a:p>
        </p:txBody>
      </p:sp>
    </p:spTree>
    <p:extLst>
      <p:ext uri="{BB962C8B-B14F-4D97-AF65-F5344CB8AC3E}">
        <p14:creationId xmlns:p14="http://schemas.microsoft.com/office/powerpoint/2010/main" val="98875643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0" y="980728"/>
            <a:ext cx="9036496" cy="5760640"/>
          </a:xfrm>
        </p:spPr>
        <p:txBody>
          <a:bodyPr/>
          <a:lstStyle/>
          <a:p>
            <a:pPr lvl="0"/>
            <a:r>
              <a:rPr lang="en-GB" sz="2400" b="1" dirty="0"/>
              <a:t>Employee Monitoring: </a:t>
            </a:r>
            <a:r>
              <a:rPr lang="en-GB" sz="2400" dirty="0"/>
              <a:t>Employee monitoring involves the use of computers to observe, record, and review an employee’s use of a computer, including communications such as e-mail messages, keyboard activity (used to measure productivity), and Web sites visited. Many programs exist that easily allow employers to monitor employees.</a:t>
            </a:r>
          </a:p>
          <a:p>
            <a:pPr lvl="0"/>
            <a:r>
              <a:rPr lang="en-GB" sz="2400" dirty="0"/>
              <a:t>A frequently debated issue is whether an employer has the right to read employee e-mail messages. Actual policies vary widely. Some companies declare that they will review e-mail messages regularly, and others state that e-mail is private. Several lawsuits have been filed against employers because many believe that such internal communications should be private.  Another controversial issue relates to the use of cameras to monitor employees, customers, and the public. Many people feel that this use of video cameras is a violation of privacy.</a:t>
            </a:r>
          </a:p>
          <a:p>
            <a:endParaRPr lang="en-US" sz="2400" dirty="0">
              <a:latin typeface="Arial Unicode MS" panose="020B0604020202020204" pitchFamily="34" charset="-128"/>
            </a:endParaRPr>
          </a:p>
        </p:txBody>
      </p:sp>
    </p:spTree>
    <p:extLst>
      <p:ext uri="{BB962C8B-B14F-4D97-AF65-F5344CB8AC3E}">
        <p14:creationId xmlns:p14="http://schemas.microsoft.com/office/powerpoint/2010/main" val="5884451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0" y="980728"/>
            <a:ext cx="9144000" cy="5760640"/>
          </a:xfrm>
        </p:spPr>
        <p:txBody>
          <a:bodyPr/>
          <a:lstStyle/>
          <a:p>
            <a:pPr marL="0" indent="0">
              <a:buNone/>
            </a:pPr>
            <a:r>
              <a:rPr lang="en-GB" sz="2400" b="1" dirty="0"/>
              <a:t>Content Filtering</a:t>
            </a:r>
            <a:endParaRPr lang="en-GB" sz="2400" dirty="0"/>
          </a:p>
          <a:p>
            <a:pPr marL="0" lvl="0" indent="0" eaLnBrk="0" hangingPunct="0">
              <a:spcBef>
                <a:spcPct val="0"/>
              </a:spcBef>
              <a:buNone/>
            </a:pPr>
            <a:r>
              <a:rPr lang="en-GB" sz="2400" dirty="0">
                <a:solidFill>
                  <a:srgbClr val="000000"/>
                </a:solidFill>
                <a:latin typeface="Mangal" panose="02040503050203030202" pitchFamily="18" charset="0"/>
                <a:ea typeface="Calibri" panose="020F0502020204030204" pitchFamily="34" charset="0"/>
                <a:cs typeface="Mangal" panose="02040503050203030202" pitchFamily="18" charset="0"/>
              </a:rPr>
              <a:t>One of the more controversial issues that surround the Internet is its widespread availability of objectionable material, such as racist literature, violence, and pornography. Content filtering is the process of restricting access to certain material on the Web. </a:t>
            </a:r>
            <a:endParaRPr lang="en-GB" sz="2400" dirty="0"/>
          </a:p>
          <a:p>
            <a:pPr marL="0" lvl="0" indent="0" eaLnBrk="0" hangingPunct="0">
              <a:spcBef>
                <a:spcPct val="0"/>
              </a:spcBef>
              <a:buFontTx/>
              <a:buChar char="•"/>
            </a:pPr>
            <a:r>
              <a:rPr lang="en-GB" sz="2400" dirty="0">
                <a:solidFill>
                  <a:srgbClr val="000000"/>
                </a:solidFill>
                <a:latin typeface="Mangal" panose="02040503050203030202" pitchFamily="18" charset="0"/>
                <a:ea typeface="Calibri" panose="020F0502020204030204" pitchFamily="34" charset="0"/>
                <a:cs typeface="Mangal" panose="02040503050203030202" pitchFamily="18" charset="0"/>
              </a:rPr>
              <a:t>Many businesses use content filtering to limit employees’ Web access. These businesses argue that employees are unproductive when visiting inappropriate or objectionable Web sites. Some schools, libraries, and parents use content filtering to restrict access to minors. </a:t>
            </a:r>
          </a:p>
          <a:p>
            <a:pPr marL="0" lvl="0" indent="0" eaLnBrk="0" hangingPunct="0">
              <a:spcBef>
                <a:spcPct val="0"/>
              </a:spcBef>
              <a:buFontTx/>
              <a:buChar char="•"/>
            </a:pPr>
            <a:r>
              <a:rPr lang="en-GB" sz="2400" dirty="0">
                <a:solidFill>
                  <a:srgbClr val="000000"/>
                </a:solidFill>
                <a:latin typeface="Mangal" panose="02040503050203030202" pitchFamily="18" charset="0"/>
                <a:cs typeface="Mangal" panose="02040503050203030202" pitchFamily="18" charset="0"/>
              </a:rPr>
              <a:t>Some countries like China also do content filtering though banning some websites like Facebook. </a:t>
            </a:r>
            <a:r>
              <a:rPr lang="en-GB" sz="2400" dirty="0">
                <a:solidFill>
                  <a:srgbClr val="000000"/>
                </a:solidFill>
                <a:latin typeface="Mangal" panose="02040503050203030202" pitchFamily="18" charset="0"/>
                <a:ea typeface="Calibri" panose="020F0502020204030204" pitchFamily="34" charset="0"/>
                <a:cs typeface="Mangal" panose="02040503050203030202" pitchFamily="18" charset="0"/>
              </a:rPr>
              <a:t>Content filtering opponents argue that banning any materials violates constitutional guarantees of free speech and personal rights. </a:t>
            </a:r>
            <a:endParaRPr lang="en-US" sz="2000" dirty="0">
              <a:latin typeface="Arial Unicode MS" panose="020B0604020202020204" pitchFamily="34" charset="-128"/>
            </a:endParaRPr>
          </a:p>
        </p:txBody>
      </p:sp>
      <p:sp>
        <p:nvSpPr>
          <p:cNvPr id="2"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4146480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baseline="-25000" dirty="0"/>
              <a:t>c. Information privacy</a:t>
            </a:r>
            <a:endParaRPr lang="en-US" dirty="0">
              <a:latin typeface="Arial Unicode MS" panose="020B0604020202020204" pitchFamily="34" charset="-128"/>
            </a:endParaRPr>
          </a:p>
        </p:txBody>
      </p:sp>
      <p:sp>
        <p:nvSpPr>
          <p:cNvPr id="95235" name="Rectangle 3"/>
          <p:cNvSpPr>
            <a:spLocks noGrp="1" noChangeArrowheads="1"/>
          </p:cNvSpPr>
          <p:nvPr>
            <p:ph idx="1"/>
          </p:nvPr>
        </p:nvSpPr>
        <p:spPr>
          <a:xfrm>
            <a:off x="0" y="980728"/>
            <a:ext cx="7020272" cy="5760640"/>
          </a:xfrm>
        </p:spPr>
        <p:txBody>
          <a:bodyPr/>
          <a:lstStyle/>
          <a:p>
            <a:pPr marL="0" lvl="0" indent="0" eaLnBrk="0" hangingPunct="0">
              <a:spcBef>
                <a:spcPct val="0"/>
              </a:spcBef>
              <a:buFontTx/>
              <a:buChar char="•"/>
            </a:pPr>
            <a:r>
              <a:rPr lang="en-GB" sz="2800" b="1" dirty="0">
                <a:solidFill>
                  <a:srgbClr val="000000"/>
                </a:solidFill>
                <a:latin typeface="Mangal" panose="02040503050203030202" pitchFamily="18" charset="0"/>
                <a:ea typeface="Calibri" panose="020F0502020204030204" pitchFamily="34" charset="0"/>
                <a:cs typeface="Mangal" panose="02040503050203030202" pitchFamily="18" charset="0"/>
              </a:rPr>
              <a:t>Web filtering</a:t>
            </a:r>
            <a:r>
              <a:rPr lang="en-GB" sz="2800" dirty="0">
                <a:solidFill>
                  <a:srgbClr val="000000"/>
                </a:solidFill>
                <a:latin typeface="Mangal" panose="02040503050203030202" pitchFamily="18" charset="0"/>
                <a:ea typeface="Calibri" panose="020F0502020204030204" pitchFamily="34" charset="0"/>
                <a:cs typeface="Mangal" panose="02040503050203030202" pitchFamily="18" charset="0"/>
              </a:rPr>
              <a:t> software is a program that restricts access to specified Web sites. </a:t>
            </a:r>
          </a:p>
          <a:p>
            <a:pPr marL="0" lvl="0" indent="0" eaLnBrk="0" hangingPunct="0">
              <a:spcBef>
                <a:spcPct val="0"/>
              </a:spcBef>
              <a:buFontTx/>
              <a:buChar char="•"/>
            </a:pPr>
            <a:r>
              <a:rPr lang="en-GB" sz="2800" dirty="0">
                <a:solidFill>
                  <a:srgbClr val="000000"/>
                </a:solidFill>
                <a:latin typeface="Mangal" panose="02040503050203030202" pitchFamily="18" charset="0"/>
                <a:ea typeface="Calibri" panose="020F0502020204030204" pitchFamily="34" charset="0"/>
                <a:cs typeface="Mangal" panose="02040503050203030202" pitchFamily="18" charset="0"/>
              </a:rPr>
              <a:t>Some also filter sites that use specific words. Others allow you to filter e-mail messages, chat rooms, and programs. An example of a web filtering program in Net Nanny.</a:t>
            </a:r>
          </a:p>
          <a:p>
            <a:pPr marL="0" lvl="0" indent="0" eaLnBrk="0" hangingPunct="0">
              <a:spcBef>
                <a:spcPct val="0"/>
              </a:spcBef>
              <a:buFontTx/>
              <a:buChar char="•"/>
            </a:pPr>
            <a:r>
              <a:rPr lang="en-GB" sz="2800" dirty="0">
                <a:solidFill>
                  <a:srgbClr val="000000"/>
                </a:solidFill>
                <a:latin typeface="Mangal" panose="02040503050203030202" pitchFamily="18" charset="0"/>
                <a:ea typeface="Calibri" panose="020F0502020204030204" pitchFamily="34" charset="0"/>
                <a:cs typeface="Mangal" panose="02040503050203030202" pitchFamily="18" charset="0"/>
              </a:rPr>
              <a:t> Many Internet security programs include a firewall, antivirus program, and filtering capabilities combined</a:t>
            </a:r>
            <a:r>
              <a:rPr lang="en-GB" sz="2400" dirty="0">
                <a:solidFill>
                  <a:srgbClr val="000000"/>
                </a:solidFill>
                <a:latin typeface="Mangal" panose="02040503050203030202" pitchFamily="18" charset="0"/>
                <a:ea typeface="Calibri" panose="020F0502020204030204" pitchFamily="34" charset="0"/>
                <a:cs typeface="Mangal" panose="02040503050203030202" pitchFamily="18" charset="0"/>
              </a:rPr>
              <a:t>.</a:t>
            </a:r>
            <a:endParaRPr lang="en-GB" sz="4800" dirty="0">
              <a:latin typeface="Arial" panose="020B0604020202020204" pitchFamily="34" charset="0"/>
            </a:endParaRPr>
          </a:p>
          <a:p>
            <a:endParaRPr lang="en-US" sz="2400" dirty="0">
              <a:latin typeface="Arial Unicode MS" panose="020B0604020202020204" pitchFamily="34" charset="-128"/>
            </a:endParaRPr>
          </a:p>
        </p:txBody>
      </p:sp>
      <p:sp>
        <p:nvSpPr>
          <p:cNvPr id="2"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a:ln>
                <a:noFill/>
              </a:ln>
              <a:solidFill>
                <a:schemeClr val="tx1"/>
              </a:solidFill>
              <a:effectLst/>
              <a:latin typeface="Arial" panose="020B0604020202020204" pitchFamily="34" charset="0"/>
            </a:endParaRPr>
          </a:p>
        </p:txBody>
      </p:sp>
      <p:pic>
        <p:nvPicPr>
          <p:cNvPr id="2049" name="Picture 20495"/>
          <p:cNvPicPr>
            <a:picLocks noChangeAspect="1" noChangeArrowheads="1"/>
          </p:cNvPicPr>
          <p:nvPr/>
        </p:nvPicPr>
        <p:blipFill>
          <a:blip r:embed="rId2">
            <a:lum bright="20000" contrast="40000"/>
            <a:extLst>
              <a:ext uri="{28A0092B-C50C-407E-A947-70E740481C1C}">
                <a14:useLocalDpi xmlns:a14="http://schemas.microsoft.com/office/drawing/2010/main" val="0"/>
              </a:ext>
            </a:extLst>
          </a:blip>
          <a:srcRect/>
          <a:stretch>
            <a:fillRect/>
          </a:stretch>
        </p:blipFill>
        <p:spPr bwMode="auto">
          <a:xfrm>
            <a:off x="6804248" y="3294522"/>
            <a:ext cx="2339752" cy="3253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533295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3. Emerging   Technologies </a:t>
            </a:r>
          </a:p>
        </p:txBody>
      </p:sp>
      <p:sp>
        <p:nvSpPr>
          <p:cNvPr id="3075" name="Subtitle 2"/>
          <p:cNvSpPr>
            <a:spLocks noGrp="1"/>
          </p:cNvSpPr>
          <p:nvPr>
            <p:ph idx="1"/>
          </p:nvPr>
        </p:nvSpPr>
        <p:spPr/>
        <p:txBody>
          <a:bodyPr/>
          <a:lstStyle/>
          <a:p>
            <a:pPr marL="0" indent="0">
              <a:spcBef>
                <a:spcPts val="0"/>
              </a:spcBef>
              <a:buNone/>
            </a:pPr>
            <a:r>
              <a:rPr lang="en-US" sz="4000" b="1" baseline="-25000" dirty="0"/>
              <a:t>Sub topic Objectives:</a:t>
            </a:r>
          </a:p>
          <a:p>
            <a:pPr marL="0" lvl="0" indent="0">
              <a:buNone/>
            </a:pPr>
            <a:r>
              <a:rPr lang="en-US" dirty="0"/>
              <a:t>a. Emerging technologies </a:t>
            </a:r>
            <a:endParaRPr lang="en-GB" dirty="0"/>
          </a:p>
          <a:p>
            <a:pPr lvl="1"/>
            <a:r>
              <a:rPr lang="en-US" i="1" dirty="0"/>
              <a:t>explain the concept of  emerging technologies (artificial intelligence, digital forensics, among others). </a:t>
            </a:r>
            <a:endParaRPr lang="en-GB" dirty="0"/>
          </a:p>
          <a:p>
            <a:pPr marL="0" lvl="0" indent="0">
              <a:buNone/>
            </a:pPr>
            <a:r>
              <a:rPr lang="en-US" dirty="0"/>
              <a:t>b. Application  areas of specific  emerging technologies </a:t>
            </a:r>
            <a:endParaRPr lang="en-GB" dirty="0"/>
          </a:p>
          <a:p>
            <a:pPr lvl="1"/>
            <a:r>
              <a:rPr lang="en-US" i="1" dirty="0"/>
              <a:t>explain how specific technologies are applied in problem-solving in society. </a:t>
            </a:r>
            <a:endParaRPr lang="en-GB" dirty="0"/>
          </a:p>
          <a:p>
            <a:pPr marL="0" indent="0">
              <a:buNone/>
            </a:pPr>
            <a:r>
              <a:rPr lang="en-US" dirty="0"/>
              <a:t>c. Implications of emerging technologies</a:t>
            </a:r>
          </a:p>
          <a:p>
            <a:pPr lvl="1"/>
            <a:r>
              <a:rPr lang="en-US" sz="2400" i="1" dirty="0"/>
              <a:t>explain advantages and disadvantages.</a:t>
            </a:r>
            <a:br>
              <a:rPr lang="en-GB" sz="2400" baseline="-25000" dirty="0"/>
            </a:br>
            <a:br>
              <a:rPr lang="en-GB" sz="2400" baseline="-25000" dirty="0"/>
            </a:br>
            <a:endParaRPr lang="en-US" sz="2400" baseline="-25000" dirty="0"/>
          </a:p>
        </p:txBody>
      </p:sp>
    </p:spTree>
    <p:extLst>
      <p:ext uri="{BB962C8B-B14F-4D97-AF65-F5344CB8AC3E}">
        <p14:creationId xmlns:p14="http://schemas.microsoft.com/office/powerpoint/2010/main" val="2097540194"/>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Emerging technologies </a:t>
            </a:r>
            <a:endParaRPr lang="en-GB" sz="3200" dirty="0"/>
          </a:p>
        </p:txBody>
      </p:sp>
      <p:sp>
        <p:nvSpPr>
          <p:cNvPr id="3075" name="Subtitle 2"/>
          <p:cNvSpPr>
            <a:spLocks noGrp="1"/>
          </p:cNvSpPr>
          <p:nvPr>
            <p:ph idx="1"/>
          </p:nvPr>
        </p:nvSpPr>
        <p:spPr>
          <a:xfrm>
            <a:off x="0" y="980728"/>
            <a:ext cx="9144000" cy="5519736"/>
          </a:xfrm>
        </p:spPr>
        <p:txBody>
          <a:bodyPr/>
          <a:lstStyle/>
          <a:p>
            <a:r>
              <a:rPr lang="en-GB" sz="2400" dirty="0"/>
              <a:t>Definition:	</a:t>
            </a:r>
            <a:r>
              <a:rPr lang="en-GB" sz="2400" b="1" dirty="0"/>
              <a:t>Emerging technologies</a:t>
            </a:r>
            <a:r>
              <a:rPr lang="en-GB" sz="2400" dirty="0"/>
              <a:t> are those that are currently being developed or will be developed in the next 5 to 10 years, and which will alter the business and social environment.</a:t>
            </a:r>
          </a:p>
          <a:p>
            <a:r>
              <a:rPr lang="en-GB" sz="2400" dirty="0"/>
              <a:t>ICT is always improving and changing and new technologies are being developed all of the time. Developments in technology will, by nature, impact on our everyday lives and these include: </a:t>
            </a:r>
          </a:p>
          <a:p>
            <a:pPr lvl="1"/>
            <a:r>
              <a:rPr lang="en-GB" sz="2000" b="1" dirty="0"/>
              <a:t>Artificial Intelligence (AI) </a:t>
            </a:r>
            <a:endParaRPr lang="en-GB" sz="2000" dirty="0"/>
          </a:p>
          <a:p>
            <a:pPr lvl="1"/>
            <a:r>
              <a:rPr lang="en-US" sz="2000" b="1" dirty="0"/>
              <a:t>Digital forensics   						</a:t>
            </a:r>
            <a:endParaRPr lang="en-GB" sz="2000" dirty="0"/>
          </a:p>
          <a:p>
            <a:pPr lvl="1"/>
            <a:r>
              <a:rPr lang="en-GB" sz="2000" b="1" dirty="0"/>
              <a:t>Biometrics</a:t>
            </a:r>
            <a:endParaRPr lang="en-GB" sz="2000" dirty="0"/>
          </a:p>
          <a:p>
            <a:pPr lvl="1"/>
            <a:r>
              <a:rPr lang="en-GB" sz="2000" b="1" dirty="0"/>
              <a:t>Robotics</a:t>
            </a:r>
            <a:endParaRPr lang="en-GB" sz="2000" dirty="0"/>
          </a:p>
          <a:p>
            <a:pPr lvl="1"/>
            <a:r>
              <a:rPr lang="en-GB" sz="2000" b="1" dirty="0"/>
              <a:t>Quantum Cryptography </a:t>
            </a:r>
            <a:endParaRPr lang="en-GB" sz="2000" dirty="0"/>
          </a:p>
          <a:p>
            <a:pPr lvl="1"/>
            <a:r>
              <a:rPr lang="en-GB" sz="2000" b="1" dirty="0"/>
              <a:t>Computer Assisted Translation (CAT) </a:t>
            </a:r>
            <a:endParaRPr lang="en-GB" sz="2000" dirty="0"/>
          </a:p>
          <a:p>
            <a:pPr lvl="1"/>
            <a:r>
              <a:rPr lang="en-GB" sz="2000" b="1" dirty="0"/>
              <a:t>3D and Holographic Imaging (aka holograms) </a:t>
            </a:r>
            <a:endParaRPr lang="en-GB" sz="2000" dirty="0"/>
          </a:p>
          <a:p>
            <a:pPr lvl="1"/>
            <a:r>
              <a:rPr lang="en-GB" sz="2000" b="1" dirty="0"/>
              <a:t>Virtual Reality </a:t>
            </a:r>
            <a:endParaRPr lang="en-GB" sz="2000" dirty="0"/>
          </a:p>
        </p:txBody>
      </p:sp>
    </p:spTree>
    <p:extLst>
      <p:ext uri="{BB962C8B-B14F-4D97-AF65-F5344CB8AC3E}">
        <p14:creationId xmlns:p14="http://schemas.microsoft.com/office/powerpoint/2010/main" val="2097540194"/>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a. Computer security </a:t>
            </a:r>
            <a:br>
              <a:rPr lang="en-US" sz="2800" dirty="0"/>
            </a:br>
            <a:r>
              <a:rPr lang="en-US" sz="2800" dirty="0"/>
              <a:t>ii. Security threats for  (hardware  and software)</a:t>
            </a:r>
            <a:endParaRPr lang="en-GB" sz="2800" dirty="0"/>
          </a:p>
        </p:txBody>
      </p:sp>
      <p:sp>
        <p:nvSpPr>
          <p:cNvPr id="3" name="Content Placeholder 2"/>
          <p:cNvSpPr>
            <a:spLocks noGrp="1"/>
          </p:cNvSpPr>
          <p:nvPr>
            <p:ph idx="1"/>
          </p:nvPr>
        </p:nvSpPr>
        <p:spPr/>
        <p:txBody>
          <a:bodyPr/>
          <a:lstStyle/>
          <a:p>
            <a:pPr>
              <a:spcBef>
                <a:spcPts val="600"/>
              </a:spcBef>
            </a:pPr>
            <a:r>
              <a:rPr lang="en-GB" sz="2800" dirty="0"/>
              <a:t>Security threats to computers-based information systems, private or confidential data include:</a:t>
            </a:r>
          </a:p>
          <a:p>
            <a:pPr marL="457200" lvl="1" indent="0">
              <a:spcBef>
                <a:spcPts val="600"/>
              </a:spcBef>
              <a:buNone/>
            </a:pPr>
            <a:r>
              <a:rPr lang="en-GB" sz="2400" dirty="0"/>
              <a:t>–	system failure</a:t>
            </a:r>
          </a:p>
          <a:p>
            <a:pPr marL="457200" lvl="1" indent="0">
              <a:spcBef>
                <a:spcPts val="600"/>
              </a:spcBef>
              <a:buNone/>
            </a:pPr>
            <a:r>
              <a:rPr lang="en-GB" sz="2400" dirty="0"/>
              <a:t>–	information theft</a:t>
            </a:r>
          </a:p>
          <a:p>
            <a:pPr marL="457200" lvl="1" indent="0">
              <a:spcBef>
                <a:spcPts val="600"/>
              </a:spcBef>
              <a:buNone/>
            </a:pPr>
            <a:r>
              <a:rPr lang="en-GB" sz="2400" dirty="0"/>
              <a:t>–	hardware theft</a:t>
            </a:r>
          </a:p>
          <a:p>
            <a:pPr marL="457200" lvl="1" indent="0">
              <a:spcBef>
                <a:spcPts val="600"/>
              </a:spcBef>
              <a:buNone/>
            </a:pPr>
            <a:r>
              <a:rPr lang="en-GB" sz="2400" dirty="0"/>
              <a:t>–	software theft</a:t>
            </a:r>
          </a:p>
          <a:p>
            <a:pPr marL="457200" lvl="1" indent="0">
              <a:spcBef>
                <a:spcPts val="600"/>
              </a:spcBef>
              <a:buNone/>
            </a:pPr>
            <a:r>
              <a:rPr lang="en-GB" sz="2400" dirty="0"/>
              <a:t>–	Internet and network attacks such as hackers</a:t>
            </a:r>
          </a:p>
          <a:p>
            <a:pPr marL="457200" lvl="1" indent="0">
              <a:spcBef>
                <a:spcPts val="600"/>
              </a:spcBef>
              <a:buNone/>
            </a:pPr>
            <a:r>
              <a:rPr lang="en-GB" sz="2400" dirty="0"/>
              <a:t>–	Malicious programs (computer viruses, worms and </a:t>
            </a:r>
            <a:r>
              <a:rPr lang="en-GB" sz="2400" dirty="0" err="1"/>
              <a:t>trojan</a:t>
            </a:r>
            <a:r>
              <a:rPr lang="en-GB" sz="2400" dirty="0"/>
              <a:t> horses)</a:t>
            </a:r>
          </a:p>
          <a:p>
            <a:pPr marL="457200" lvl="1" indent="0">
              <a:spcBef>
                <a:spcPts val="600"/>
              </a:spcBef>
              <a:buNone/>
            </a:pPr>
            <a:r>
              <a:rPr lang="en-GB" sz="2400" dirty="0"/>
              <a:t>–	unauthorised access and use</a:t>
            </a:r>
          </a:p>
          <a:p>
            <a:pPr marL="457200" lvl="1" indent="0">
              <a:spcBef>
                <a:spcPts val="600"/>
              </a:spcBef>
              <a:buNone/>
            </a:pPr>
            <a:r>
              <a:rPr lang="en-GB" sz="2400" dirty="0"/>
              <a:t>–	unauthorized alteration, </a:t>
            </a:r>
          </a:p>
          <a:p>
            <a:pPr marL="457200" lvl="1" indent="0">
              <a:spcBef>
                <a:spcPts val="600"/>
              </a:spcBef>
              <a:buNone/>
            </a:pPr>
            <a:r>
              <a:rPr lang="en-GB" sz="2400" dirty="0"/>
              <a:t>–	Malicious destruction of hardware, software, data or network resources, as well as sabotage. </a:t>
            </a:r>
          </a:p>
        </p:txBody>
      </p:sp>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p:txBody>
          <a:bodyPr/>
          <a:lstStyle/>
          <a:p>
            <a:pPr marL="0" indent="0">
              <a:buNone/>
            </a:pPr>
            <a:r>
              <a:rPr lang="en-GB" sz="2000" b="1" dirty="0"/>
              <a:t>Artificial Intelligence (AI) </a:t>
            </a:r>
            <a:endParaRPr lang="en-GB" sz="2000" dirty="0"/>
          </a:p>
          <a:p>
            <a:r>
              <a:rPr lang="en-GB" sz="2000" dirty="0"/>
              <a:t>This is a computer science that is focused on creating computer systems that simulate human intelligence. The term was first used in 1956 by a computer scientist at the Massachusetts Institute of Technology (MIT) who was focused on trying to make computers behave like humans. </a:t>
            </a:r>
          </a:p>
          <a:p>
            <a:pPr marL="0" indent="0">
              <a:buNone/>
            </a:pPr>
            <a:r>
              <a:rPr lang="en-GB" sz="2000" b="1" dirty="0"/>
              <a:t>AI is being developed in the following application areas:	</a:t>
            </a:r>
            <a:endParaRPr lang="en-GB" sz="2000" dirty="0"/>
          </a:p>
          <a:p>
            <a:pPr lvl="0"/>
            <a:r>
              <a:rPr lang="en-GB" sz="2000" b="1" dirty="0"/>
              <a:t>Expert Systems </a:t>
            </a:r>
            <a:r>
              <a:rPr lang="en-GB" sz="2000" dirty="0"/>
              <a:t>- These are computers that have been programmed to make decisions based on information they are given. For example: Medical expert systems can diagnose patient's illnesses based on symptoms entered. </a:t>
            </a:r>
          </a:p>
          <a:p>
            <a:pPr lvl="0"/>
            <a:r>
              <a:rPr lang="en-GB" sz="2000" b="1" dirty="0"/>
              <a:t>Languages</a:t>
            </a:r>
            <a:r>
              <a:rPr lang="en-GB" sz="2000" dirty="0"/>
              <a:t> - This type of AI involves computers that can understand different human languages as they are spoken to them. </a:t>
            </a:r>
          </a:p>
          <a:p>
            <a:pPr lvl="0"/>
            <a:r>
              <a:rPr lang="en-GB" sz="2000" b="1" dirty="0"/>
              <a:t>Robotics</a:t>
            </a:r>
            <a:r>
              <a:rPr lang="en-GB" sz="2000" dirty="0"/>
              <a:t> - Robotic artificial intelligence is where machines are programmed to imitate a human. </a:t>
            </a:r>
          </a:p>
          <a:p>
            <a:pPr lvl="0"/>
            <a:r>
              <a:rPr lang="en-GB" sz="2000" b="1" dirty="0"/>
              <a:t>Game Playing</a:t>
            </a:r>
            <a:r>
              <a:rPr lang="en-GB" sz="2000" dirty="0"/>
              <a:t> - Computers developed to play games against human players. For example: In 1997 a computer named 'Deep-Blue' defeated a world champion in the game of chess. </a:t>
            </a:r>
          </a:p>
          <a:p>
            <a:endParaRPr lang="en-GB" sz="2000" dirty="0"/>
          </a:p>
        </p:txBody>
      </p:sp>
    </p:spTree>
    <p:extLst>
      <p:ext uri="{BB962C8B-B14F-4D97-AF65-F5344CB8AC3E}">
        <p14:creationId xmlns:p14="http://schemas.microsoft.com/office/powerpoint/2010/main" val="2097540194"/>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p:txBody>
          <a:bodyPr/>
          <a:lstStyle/>
          <a:p>
            <a:pPr marL="0" indent="0">
              <a:buNone/>
            </a:pPr>
            <a:r>
              <a:rPr lang="en-GB" sz="2100" b="1" dirty="0"/>
              <a:t>Impacts of AI on everyday life:	</a:t>
            </a:r>
            <a:endParaRPr lang="en-GB" sz="2100" dirty="0"/>
          </a:p>
          <a:p>
            <a:pPr lvl="0"/>
            <a:r>
              <a:rPr lang="en-GB" sz="2100" b="1" dirty="0"/>
              <a:t>Accurate prediction of weather </a:t>
            </a:r>
            <a:r>
              <a:rPr lang="en-GB" sz="2100" dirty="0"/>
              <a:t>- AI software will soon be used to sift through weather data more accurately that humans can and will be used to predict approaching storms and automatically issue warnings.</a:t>
            </a:r>
          </a:p>
          <a:p>
            <a:pPr lvl="0"/>
            <a:r>
              <a:rPr lang="en-GB" sz="2100" b="1" dirty="0"/>
              <a:t>Increased leisure time</a:t>
            </a:r>
            <a:r>
              <a:rPr lang="en-GB" sz="2100" dirty="0"/>
              <a:t> - Robotic vacuum cleaners are becoming more and more popular. These can detect walls and other objects in order to vacuum around them. People can leave them running whilst they enjoy extra spare time. </a:t>
            </a:r>
          </a:p>
          <a:p>
            <a:pPr lvl="0"/>
            <a:r>
              <a:rPr lang="en-GB" sz="2100" b="1" dirty="0"/>
              <a:t>Safer transport</a:t>
            </a:r>
            <a:r>
              <a:rPr lang="en-GB" sz="2100" dirty="0"/>
              <a:t> – Self driving cars already exist will drastically reduce road accidents. Driverless trains too already exist in some countries!</a:t>
            </a:r>
          </a:p>
          <a:p>
            <a:pPr lvl="0"/>
            <a:r>
              <a:rPr lang="en-GB" sz="2100" b="1" dirty="0"/>
              <a:t>Increased Personal safety</a:t>
            </a:r>
            <a:r>
              <a:rPr lang="en-GB" sz="2100" dirty="0"/>
              <a:t> - Modern home alarm systems use artificial intelligence software that can tell the difference between the home owners and intruders. The software automatically alerts the police when intruders are detected. </a:t>
            </a:r>
          </a:p>
          <a:p>
            <a:pPr lvl="0"/>
            <a:r>
              <a:rPr lang="en-GB" sz="2100" b="1" dirty="0"/>
              <a:t>Improved medical care</a:t>
            </a:r>
            <a:r>
              <a:rPr lang="en-GB" sz="2100" dirty="0"/>
              <a:t> - Robotic surgery assistants are being used to quickly and accurately pass the correct surgical tools to doctors.  The few seconds saved in getting the correct tool to the doctor can save patient's lives.</a:t>
            </a:r>
          </a:p>
        </p:txBody>
      </p:sp>
    </p:spTree>
    <p:extLst>
      <p:ext uri="{BB962C8B-B14F-4D97-AF65-F5344CB8AC3E}">
        <p14:creationId xmlns:p14="http://schemas.microsoft.com/office/powerpoint/2010/main" val="1552242697"/>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p:txBody>
          <a:bodyPr/>
          <a:lstStyle/>
          <a:p>
            <a:r>
              <a:rPr lang="en-US" sz="2400" b="1" dirty="0"/>
              <a:t>Digital forensics   						</a:t>
            </a:r>
            <a:endParaRPr lang="en-GB" sz="2400" dirty="0"/>
          </a:p>
          <a:p>
            <a:r>
              <a:rPr lang="en-US" sz="2400" dirty="0"/>
              <a:t>Digital forensics, also called computer forensics, network forensics, or </a:t>
            </a:r>
            <a:r>
              <a:rPr lang="en-US" sz="2400" dirty="0" err="1"/>
              <a:t>cyberforensics</a:t>
            </a:r>
            <a:r>
              <a:rPr lang="en-US" sz="2400" dirty="0"/>
              <a:t>, is the discovery, collection, and analysis of evidence found on computers and networks. Digital forensics involves the examination of computer media, programs, data and log files on computers, servers, and networks. </a:t>
            </a:r>
            <a:endParaRPr lang="en-GB" sz="2400" dirty="0"/>
          </a:p>
          <a:p>
            <a:pPr marL="457200" lvl="1" indent="0">
              <a:buNone/>
            </a:pPr>
            <a:r>
              <a:rPr lang="en-US" sz="2400" dirty="0"/>
              <a:t>Many areas use digital forensics, including </a:t>
            </a:r>
            <a:endParaRPr lang="en-GB" sz="2400" dirty="0"/>
          </a:p>
          <a:p>
            <a:pPr lvl="1"/>
            <a:r>
              <a:rPr lang="en-US" sz="2400" dirty="0"/>
              <a:t>law enforcement, </a:t>
            </a:r>
            <a:endParaRPr lang="en-GB" sz="2400" dirty="0"/>
          </a:p>
          <a:p>
            <a:pPr lvl="1"/>
            <a:r>
              <a:rPr lang="en-US" sz="2400" dirty="0"/>
              <a:t>criminal prosecutors, </a:t>
            </a:r>
            <a:endParaRPr lang="en-GB" sz="2400" dirty="0"/>
          </a:p>
          <a:p>
            <a:pPr lvl="1"/>
            <a:r>
              <a:rPr lang="en-US" sz="2400" dirty="0"/>
              <a:t>military intelligence, </a:t>
            </a:r>
            <a:endParaRPr lang="en-GB" sz="2400" dirty="0"/>
          </a:p>
          <a:p>
            <a:pPr lvl="1"/>
            <a:r>
              <a:rPr lang="en-US" sz="2400" dirty="0"/>
              <a:t>insurance agencies, </a:t>
            </a:r>
            <a:endParaRPr lang="en-GB" sz="2400" dirty="0"/>
          </a:p>
          <a:p>
            <a:pPr lvl="1"/>
            <a:r>
              <a:rPr lang="en-US" sz="2400" dirty="0"/>
              <a:t>Tax investigations and </a:t>
            </a:r>
            <a:endParaRPr lang="en-GB" sz="2400" dirty="0"/>
          </a:p>
          <a:p>
            <a:pPr lvl="1"/>
            <a:r>
              <a:rPr lang="en-US" sz="2400" dirty="0"/>
              <a:t>information security departments in </a:t>
            </a:r>
            <a:r>
              <a:rPr lang="en-US" sz="2000" dirty="0"/>
              <a:t>the private sector.</a:t>
            </a:r>
            <a:endParaRPr lang="en-GB" sz="2000" dirty="0"/>
          </a:p>
        </p:txBody>
      </p:sp>
    </p:spTree>
    <p:extLst>
      <p:ext uri="{BB962C8B-B14F-4D97-AF65-F5344CB8AC3E}">
        <p14:creationId xmlns:p14="http://schemas.microsoft.com/office/powerpoint/2010/main" val="1048371428"/>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908720"/>
            <a:ext cx="9144000" cy="5519736"/>
          </a:xfrm>
        </p:spPr>
        <p:txBody>
          <a:bodyPr/>
          <a:lstStyle/>
          <a:p>
            <a:r>
              <a:rPr lang="en-GB" sz="2400" b="1" dirty="0"/>
              <a:t>Impact of Digital Forensics on everyday life:	</a:t>
            </a:r>
          </a:p>
          <a:p>
            <a:r>
              <a:rPr lang="en-US" sz="2400" dirty="0"/>
              <a:t>Forensics has led to increased legal use of digital evidence. Digital evidence is information found on a wide range of electronic devices that is useful in court because of its probative value.</a:t>
            </a:r>
            <a:endParaRPr lang="en-GB" sz="2400" dirty="0"/>
          </a:p>
          <a:p>
            <a:pPr lvl="0"/>
            <a:r>
              <a:rPr lang="en-US" sz="2400" dirty="0"/>
              <a:t>Technology changes evidence. There is still a vigorous debate in the legal world over the usage and reliability of DNA evidence, for example. This is now being mirrored in more recent court challenges over the use of digital evidence. </a:t>
            </a:r>
            <a:endParaRPr lang="en-GB" sz="2400" dirty="0"/>
          </a:p>
          <a:p>
            <a:pPr lvl="0"/>
            <a:r>
              <a:rPr lang="en-US" sz="2400" dirty="0"/>
              <a:t>Digital evidence tendered in court often fails to meet the same high standards expected of more established forensics practices, particularly in ensuring the evidence is what it purports to be. It is increasingly common for criminal trials to rely on digital evidence. And, regrettably, it is common for innocents to be convicted and guilty people acquitted because of digital evidence.</a:t>
            </a:r>
            <a:endParaRPr lang="en-GB" sz="2400" dirty="0"/>
          </a:p>
        </p:txBody>
      </p:sp>
    </p:spTree>
    <p:extLst>
      <p:ext uri="{BB962C8B-B14F-4D97-AF65-F5344CB8AC3E}">
        <p14:creationId xmlns:p14="http://schemas.microsoft.com/office/powerpoint/2010/main" val="1733139790"/>
      </p:ext>
    </p:extLst>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908720"/>
            <a:ext cx="9144000" cy="5519736"/>
          </a:xfrm>
        </p:spPr>
        <p:txBody>
          <a:bodyPr/>
          <a:lstStyle/>
          <a:p>
            <a:pPr marL="0" indent="0">
              <a:buNone/>
            </a:pPr>
            <a:r>
              <a:rPr lang="en-GB" sz="2400" b="1" dirty="0"/>
              <a:t>Biometrics</a:t>
            </a:r>
            <a:endParaRPr lang="en-GB" sz="2400" dirty="0"/>
          </a:p>
          <a:p>
            <a:pPr marL="0" indent="0">
              <a:buNone/>
            </a:pPr>
            <a:r>
              <a:rPr lang="en-GB" sz="2400" dirty="0"/>
              <a:t>Biometrics is where parts of a person's body are used for identification purposes. Examples include:	</a:t>
            </a:r>
          </a:p>
          <a:p>
            <a:pPr lvl="0"/>
            <a:r>
              <a:rPr lang="en-GB" sz="2400" b="1" dirty="0"/>
              <a:t>Fingerprints</a:t>
            </a:r>
            <a:r>
              <a:rPr lang="en-GB" sz="2400" dirty="0"/>
              <a:t> - These are impressions embedded at the end of human fingers and thumbs. Fingerprints kept in a database can be matched to those left at crime-scenes to help identify the culprit. </a:t>
            </a:r>
          </a:p>
          <a:p>
            <a:pPr lvl="0"/>
            <a:r>
              <a:rPr lang="en-GB" sz="2400" b="1" dirty="0"/>
              <a:t>Eye recognition</a:t>
            </a:r>
            <a:r>
              <a:rPr lang="en-GB" sz="2400" dirty="0"/>
              <a:t> - Eye scans analyse the iris which is the coloured ring that surrounds the pupil. </a:t>
            </a:r>
          </a:p>
          <a:p>
            <a:pPr lvl="0"/>
            <a:r>
              <a:rPr lang="en-GB" sz="2400" b="1" dirty="0"/>
              <a:t>Face recognition</a:t>
            </a:r>
            <a:r>
              <a:rPr lang="en-GB" sz="2400" dirty="0"/>
              <a:t> - This is where the shapes of individual's faces are analysed. </a:t>
            </a:r>
          </a:p>
          <a:p>
            <a:pPr lvl="0"/>
            <a:r>
              <a:rPr lang="en-GB" sz="2400" b="1" dirty="0"/>
              <a:t>Voice recognition</a:t>
            </a:r>
            <a:r>
              <a:rPr lang="en-GB" sz="2400" dirty="0"/>
              <a:t> - Pitch, tone and frequency of voices are unique and can be analysed to identify people. </a:t>
            </a:r>
          </a:p>
          <a:p>
            <a:r>
              <a:rPr lang="en-GB" sz="1800" dirty="0"/>
              <a:t>All of these parts of the human body are unique from person to person and can be used to authenticate identity.  Even identical twins have slightly different fingerprints and voices etc. </a:t>
            </a:r>
          </a:p>
          <a:p>
            <a:endParaRPr lang="en-GB" sz="2400" dirty="0"/>
          </a:p>
        </p:txBody>
      </p:sp>
    </p:spTree>
    <p:extLst>
      <p:ext uri="{BB962C8B-B14F-4D97-AF65-F5344CB8AC3E}">
        <p14:creationId xmlns:p14="http://schemas.microsoft.com/office/powerpoint/2010/main" val="2331374186"/>
      </p:ext>
    </p:extLst>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2000" b="1" dirty="0"/>
              <a:t>Impacts of Biometrics on everyday life:	</a:t>
            </a:r>
            <a:endParaRPr lang="en-GB" sz="2000" dirty="0"/>
          </a:p>
          <a:p>
            <a:pPr lvl="0"/>
            <a:r>
              <a:rPr lang="en-GB" sz="2000" b="1" dirty="0"/>
              <a:t>Better airport security</a:t>
            </a:r>
            <a:r>
              <a:rPr lang="en-GB" sz="2000" dirty="0"/>
              <a:t> - Iris recognition is already in use in some airports. Travellers have their eyes and iris scanned into a system and this data is later matched up when the person is performing airport checks.</a:t>
            </a:r>
          </a:p>
          <a:p>
            <a:pPr lvl="0"/>
            <a:r>
              <a:rPr lang="en-GB" sz="2000" b="1" dirty="0"/>
              <a:t>Increased building security</a:t>
            </a:r>
            <a:r>
              <a:rPr lang="en-GB" sz="2000" dirty="0"/>
              <a:t>  - Fingerprint access to buildings have been replacing the older methods of locks and keys. This method ensures that only authorised people can enter restricted buildings or rooms.</a:t>
            </a:r>
          </a:p>
          <a:p>
            <a:pPr lvl="0"/>
            <a:r>
              <a:rPr lang="en-GB" sz="2000" b="1" dirty="0"/>
              <a:t>Reduced car theft</a:t>
            </a:r>
            <a:r>
              <a:rPr lang="en-GB" sz="2000" dirty="0"/>
              <a:t> - Cars already exist that use fingerprints to only unlock their doors or start the engine for the fingerprint that is registered. This means that the doors will not unlock for a print that is not recognised and makes the car harder to steal. </a:t>
            </a:r>
          </a:p>
          <a:p>
            <a:pPr lvl="0"/>
            <a:r>
              <a:rPr lang="en-GB" sz="2000" b="1" dirty="0"/>
              <a:t>More secure mobile phones</a:t>
            </a:r>
            <a:r>
              <a:rPr lang="en-GB" sz="2000" dirty="0"/>
              <a:t>  - Mobile phones contain our lives. We used our phones for everything from social media to shopping online. They need to be as secure as possible in order to protect the valuable data that they contain. Apple recently released an iPhone model that uses a fingerprint reader to identify the true owner of the phone. It will not unlock for a fingerprint that it does not recognise.</a:t>
            </a:r>
          </a:p>
        </p:txBody>
      </p:sp>
    </p:spTree>
    <p:extLst>
      <p:ext uri="{BB962C8B-B14F-4D97-AF65-F5344CB8AC3E}">
        <p14:creationId xmlns:p14="http://schemas.microsoft.com/office/powerpoint/2010/main" val="672919709"/>
      </p:ext>
    </p:extLst>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2800" dirty="0"/>
              <a:t>Robotics</a:t>
            </a:r>
            <a:endParaRPr lang="en-GB" sz="2000" dirty="0"/>
          </a:p>
          <a:p>
            <a:r>
              <a:rPr lang="en-GB" sz="2000" dirty="0"/>
              <a:t>Robots are increasingly being used in manufacturing due to their proven increase in productivity.	Think about it! Robots can work 24/7 and never need to take breaks. They also do not require wages like humans do. This means that robots can produce more at a lower cost. They are either automated (controlled by a computer chip) or manually controlled by a human.</a:t>
            </a:r>
          </a:p>
          <a:p>
            <a:pPr marL="0" indent="0">
              <a:buNone/>
            </a:pPr>
            <a:r>
              <a:rPr lang="en-GB" sz="2000" dirty="0"/>
              <a:t>Some more typical tasks that robots can be used for are described in the table below:</a:t>
            </a:r>
          </a:p>
          <a:p>
            <a:pPr lvl="0"/>
            <a:r>
              <a:rPr lang="en-GB" sz="2000" b="1" dirty="0"/>
              <a:t>Dangerous jobs -</a:t>
            </a:r>
            <a:r>
              <a:rPr lang="en-GB" sz="2000" dirty="0"/>
              <a:t> E.g. disposing of bombs, spray painting or cleaning up nuclear waste. Note: these are all jobs that could harm or kill a human. </a:t>
            </a:r>
          </a:p>
          <a:p>
            <a:pPr lvl="0"/>
            <a:r>
              <a:rPr lang="en-GB" sz="2000" b="1" dirty="0"/>
              <a:t>Exploring extreme environments-</a:t>
            </a:r>
            <a:r>
              <a:rPr lang="en-GB" sz="2000" dirty="0"/>
              <a:t> E.g. inside volcanoes, planets or the depths of the ocean. Note: humans cannot visit these environments due to lack of oxygen and high pressure / heat levels. </a:t>
            </a:r>
          </a:p>
          <a:p>
            <a:pPr lvl="0"/>
            <a:r>
              <a:rPr lang="en-GB" sz="2000" b="1" dirty="0"/>
              <a:t>Repetitive manufacturing jobs -</a:t>
            </a:r>
            <a:r>
              <a:rPr lang="en-GB" sz="2000" dirty="0"/>
              <a:t> E.g. production lines, packing and welding etc. </a:t>
            </a:r>
          </a:p>
          <a:p>
            <a:pPr lvl="0"/>
            <a:r>
              <a:rPr lang="en-GB" sz="2000" dirty="0"/>
              <a:t>Note: these jobs can also be performed by humans but robots can do them much faster and more efficiently.</a:t>
            </a:r>
          </a:p>
          <a:p>
            <a:pPr lvl="0"/>
            <a:r>
              <a:rPr lang="en-GB" sz="2000" b="1" dirty="0"/>
              <a:t>Moving heavy objects -</a:t>
            </a:r>
            <a:r>
              <a:rPr lang="en-GB" sz="2000" dirty="0"/>
              <a:t> E.g. installing large engines, moving pallets of items etc. </a:t>
            </a:r>
          </a:p>
          <a:p>
            <a:endParaRPr lang="en-GB" sz="2000" dirty="0"/>
          </a:p>
        </p:txBody>
      </p:sp>
    </p:spTree>
    <p:extLst>
      <p:ext uri="{BB962C8B-B14F-4D97-AF65-F5344CB8AC3E}">
        <p14:creationId xmlns:p14="http://schemas.microsoft.com/office/powerpoint/2010/main" val="824574996"/>
      </p:ext>
    </p:extLst>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000" b="1" dirty="0"/>
              <a:t>Impacts of Robotics on everyday life:	</a:t>
            </a:r>
            <a:endParaRPr lang="en-GB" sz="2000" dirty="0"/>
          </a:p>
          <a:p>
            <a:pPr lvl="0"/>
            <a:r>
              <a:rPr lang="en-GB" sz="2000" b="1" dirty="0"/>
              <a:t>Increased personal time </a:t>
            </a:r>
            <a:r>
              <a:rPr lang="en-GB" sz="2000" dirty="0"/>
              <a:t>- If robots can carry out domestic chores, this frees up more time for us to spend as we wish. </a:t>
            </a:r>
          </a:p>
          <a:p>
            <a:pPr lvl="0"/>
            <a:r>
              <a:rPr lang="en-GB" sz="2000" dirty="0"/>
              <a:t>This could mean more time spent at work or for more enjoyable activities such as socialising.</a:t>
            </a:r>
          </a:p>
          <a:p>
            <a:pPr lvl="0"/>
            <a:r>
              <a:rPr lang="en-GB" sz="2000" b="1" dirty="0"/>
              <a:t>More efficient manufacturing</a:t>
            </a:r>
            <a:r>
              <a:rPr lang="en-GB" sz="2000" dirty="0"/>
              <a:t> 	 	Robots can manufacturer products such as cars much faster and cheaper than humans can. This means that companies can make more products at less cost and this means greater business profits.</a:t>
            </a:r>
          </a:p>
          <a:p>
            <a:pPr lvl="0"/>
            <a:r>
              <a:rPr lang="en-GB" sz="2000" b="1" dirty="0"/>
              <a:t>Loss of jobs</a:t>
            </a:r>
            <a:r>
              <a:rPr lang="en-GB" sz="2000" dirty="0"/>
              <a:t> Due to higher and cheaper productivity, robots are taking over the manufacturing jobs that used to be carried out by humans. This means that humans are missing out on employment on assembly lines and factory work. </a:t>
            </a:r>
          </a:p>
          <a:p>
            <a:r>
              <a:rPr lang="en-GB" sz="2000" b="1" dirty="0"/>
              <a:t>Safer working environments</a:t>
            </a:r>
            <a:r>
              <a:rPr lang="en-GB" sz="2000" dirty="0"/>
              <a:t> - Robots can safely carry out tasks that are too dangerous for humans. For example: spraying cars with toxic paint, defusing bombs on battlefields and search and rescue operations in buildings destroyed by earthquakes</a:t>
            </a:r>
          </a:p>
        </p:txBody>
      </p:sp>
    </p:spTree>
    <p:extLst>
      <p:ext uri="{BB962C8B-B14F-4D97-AF65-F5344CB8AC3E}">
        <p14:creationId xmlns:p14="http://schemas.microsoft.com/office/powerpoint/2010/main" val="2370592343"/>
      </p:ext>
    </p:extLst>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400" b="1" dirty="0"/>
              <a:t>Quantum Cryptography </a:t>
            </a:r>
            <a:endParaRPr lang="en-GB" sz="2400" dirty="0"/>
          </a:p>
          <a:p>
            <a:r>
              <a:rPr lang="en-GB" sz="2400" dirty="0"/>
              <a:t>Quantum cryptography (encryption) is an emerging technology that allows messages and data to be sent with complete privacy. 	</a:t>
            </a:r>
          </a:p>
          <a:p>
            <a:r>
              <a:rPr lang="en-GB" sz="2400" dirty="0"/>
              <a:t>Note: Encryption is where digital data and files are scrambled so that only authorised people are allowed to read it.</a:t>
            </a:r>
          </a:p>
          <a:p>
            <a:r>
              <a:rPr lang="en-GB" sz="2400" dirty="0"/>
              <a:t>Unauthorised people attempting to read the data would see illegible nonsense instead of the real information. Older methods of encryption were based around mathematics but quantum cryptography uses physics instead.</a:t>
            </a:r>
          </a:p>
          <a:p>
            <a:r>
              <a:rPr lang="en-GB" sz="2400" dirty="0"/>
              <a:t> This makes the encryption impossible to break.	</a:t>
            </a:r>
          </a:p>
          <a:p>
            <a:r>
              <a:rPr lang="en-GB" sz="2400" dirty="0"/>
              <a:t>In quantum cryptography, messages are encrypted using photons. Photons are tiny packets of light. </a:t>
            </a:r>
          </a:p>
        </p:txBody>
      </p:sp>
    </p:spTree>
    <p:extLst>
      <p:ext uri="{BB962C8B-B14F-4D97-AF65-F5344CB8AC3E}">
        <p14:creationId xmlns:p14="http://schemas.microsoft.com/office/powerpoint/2010/main" val="3644092225"/>
      </p:ext>
    </p:extLst>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000" b="1" dirty="0"/>
              <a:t>Impacts of Quantum Encryption on everyday life:	</a:t>
            </a:r>
            <a:endParaRPr lang="en-GB" sz="2000" dirty="0"/>
          </a:p>
          <a:p>
            <a:pPr lvl="0"/>
            <a:r>
              <a:rPr lang="en-GB" sz="2000" b="1" dirty="0"/>
              <a:t>Completely secure voting</a:t>
            </a:r>
            <a:r>
              <a:rPr lang="en-GB" sz="2000" dirty="0"/>
              <a:t> Citizens of countries have the right to vote-in new governments but history is littered with examples of where these votes have been tampered with in order to influence election outcomes.  Securing votes with quantum encryption methods ensures that they cannot be tampered with or changed.</a:t>
            </a:r>
          </a:p>
          <a:p>
            <a:pPr lvl="0"/>
            <a:r>
              <a:rPr lang="en-GB" sz="2000" b="1" dirty="0"/>
              <a:t>Completely secure communication</a:t>
            </a:r>
            <a:r>
              <a:rPr lang="en-GB" sz="2000" dirty="0"/>
              <a:t> - Messages sent by the military often include the locations of squadrons or special op's teams. If enemy forces intercepted these messages it could have severe consequences. Using quantum cryptography to secure the messages would eliminate the risk of them being read or heard by unauthorised ears. </a:t>
            </a:r>
          </a:p>
          <a:p>
            <a:pPr lvl="0"/>
            <a:r>
              <a:rPr lang="en-GB" sz="2000" b="1" dirty="0"/>
              <a:t>Completely secure bank transfers</a:t>
            </a:r>
            <a:r>
              <a:rPr lang="en-GB" sz="2000" dirty="0"/>
              <a:t> - Any electronic transfer of money, such as at ATM's or buying goods online, will be completely secure. Some banks are already using quantum cryptography for the purposes of securing money transfers.</a:t>
            </a:r>
          </a:p>
          <a:p>
            <a:pPr lvl="0"/>
            <a:r>
              <a:rPr lang="en-GB" sz="2000" b="1" dirty="0"/>
              <a:t>Completely secure personal information</a:t>
            </a:r>
            <a:r>
              <a:rPr lang="en-GB" sz="2000" dirty="0"/>
              <a:t> - Health records, bank details and other types of personal information will be absolutely secure from hackers and other people wishing to commit identity theft crimes. </a:t>
            </a:r>
          </a:p>
        </p:txBody>
      </p:sp>
    </p:spTree>
    <p:extLst>
      <p:ext uri="{BB962C8B-B14F-4D97-AF65-F5344CB8AC3E}">
        <p14:creationId xmlns:p14="http://schemas.microsoft.com/office/powerpoint/2010/main" val="2453787460"/>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1604" y="-76199"/>
            <a:ext cx="7572396" cy="1066800"/>
          </a:xfrm>
        </p:spPr>
        <p:txBody>
          <a:bodyPr/>
          <a:lstStyle/>
          <a:p>
            <a:pPr algn="l"/>
            <a:r>
              <a:rPr lang="en-US" sz="2800" dirty="0"/>
              <a:t>a. Computer security </a:t>
            </a:r>
            <a:br>
              <a:rPr lang="en-US" sz="2800" dirty="0"/>
            </a:br>
            <a:r>
              <a:rPr lang="en-US" sz="2800" dirty="0"/>
              <a:t>ii. Security threats for  (hardware  and software)</a:t>
            </a:r>
            <a:endParaRPr lang="en-GB" sz="2800" dirty="0"/>
          </a:p>
        </p:txBody>
      </p:sp>
      <p:sp>
        <p:nvSpPr>
          <p:cNvPr id="4" name="Text Placeholder 3"/>
          <p:cNvSpPr>
            <a:spLocks noGrp="1"/>
          </p:cNvSpPr>
          <p:nvPr>
            <p:ph type="body" idx="1"/>
          </p:nvPr>
        </p:nvSpPr>
        <p:spPr>
          <a:xfrm>
            <a:off x="23191" y="961819"/>
            <a:ext cx="3612705" cy="466917"/>
          </a:xfrm>
        </p:spPr>
        <p:txBody>
          <a:bodyPr/>
          <a:lstStyle/>
          <a:p>
            <a:r>
              <a:rPr lang="en-GB" dirty="0"/>
              <a:t>Information system failure</a:t>
            </a:r>
          </a:p>
        </p:txBody>
      </p:sp>
      <p:sp>
        <p:nvSpPr>
          <p:cNvPr id="5" name="Content Placeholder 4"/>
          <p:cNvSpPr>
            <a:spLocks noGrp="1"/>
          </p:cNvSpPr>
          <p:nvPr>
            <p:ph sz="half" idx="2"/>
          </p:nvPr>
        </p:nvSpPr>
        <p:spPr>
          <a:xfrm>
            <a:off x="0" y="1357298"/>
            <a:ext cx="3491880" cy="5155455"/>
          </a:xfrm>
        </p:spPr>
        <p:txBody>
          <a:bodyPr/>
          <a:lstStyle/>
          <a:p>
            <a:r>
              <a:rPr lang="en-GB" sz="2400" dirty="0"/>
              <a:t>Some of the causes of computerized information system failure include</a:t>
            </a:r>
            <a:br>
              <a:rPr lang="en-GB" sz="2400" dirty="0"/>
            </a:br>
            <a:r>
              <a:rPr lang="en-GB" sz="2400" dirty="0"/>
              <a:t>1. Hardware failure due to improper use.</a:t>
            </a:r>
            <a:br>
              <a:rPr lang="en-GB" sz="2400" dirty="0"/>
            </a:br>
            <a:r>
              <a:rPr lang="en-GB" sz="2400" dirty="0"/>
              <a:t>2. Unstable power supply as result of brownout or blackout and vandalism.</a:t>
            </a:r>
            <a:br>
              <a:rPr lang="en-GB" sz="2400" dirty="0"/>
            </a:br>
            <a:r>
              <a:rPr lang="en-GB" sz="2400" dirty="0"/>
              <a:t>3. Network breakdown.</a:t>
            </a:r>
            <a:br>
              <a:rPr lang="en-GB" sz="2400" dirty="0"/>
            </a:br>
            <a:r>
              <a:rPr lang="en-GB" sz="2400" dirty="0"/>
              <a:t>4. Natural disasters</a:t>
            </a:r>
            <a:br>
              <a:rPr lang="en-GB" sz="2400" dirty="0"/>
            </a:br>
            <a:r>
              <a:rPr lang="en-GB" sz="2400" dirty="0"/>
              <a:t>5. Program failure</a:t>
            </a:r>
            <a:br>
              <a:rPr lang="en-GB" sz="2400" dirty="0"/>
            </a:br>
            <a:br>
              <a:rPr lang="en-GB" sz="2400" dirty="0"/>
            </a:br>
            <a:endParaRPr lang="en-GB" sz="2400" dirty="0"/>
          </a:p>
        </p:txBody>
      </p:sp>
      <p:sp>
        <p:nvSpPr>
          <p:cNvPr id="6" name="Text Placeholder 5"/>
          <p:cNvSpPr>
            <a:spLocks noGrp="1"/>
          </p:cNvSpPr>
          <p:nvPr>
            <p:ph type="body" sz="quarter" idx="3"/>
          </p:nvPr>
        </p:nvSpPr>
        <p:spPr>
          <a:xfrm>
            <a:off x="3851920" y="923926"/>
            <a:ext cx="5255637" cy="823912"/>
          </a:xfrm>
        </p:spPr>
        <p:txBody>
          <a:bodyPr/>
          <a:lstStyle/>
          <a:p>
            <a:r>
              <a:rPr lang="en-GB" dirty="0"/>
              <a:t>Control measures against hardware failure</a:t>
            </a:r>
          </a:p>
        </p:txBody>
      </p:sp>
      <p:sp>
        <p:nvSpPr>
          <p:cNvPr id="7" name="Content Placeholder 6"/>
          <p:cNvSpPr>
            <a:spLocks noGrp="1"/>
          </p:cNvSpPr>
          <p:nvPr>
            <p:ph sz="quarter" idx="4"/>
          </p:nvPr>
        </p:nvSpPr>
        <p:spPr>
          <a:xfrm>
            <a:off x="3491880" y="1757776"/>
            <a:ext cx="5615677" cy="4754976"/>
          </a:xfrm>
        </p:spPr>
        <p:txBody>
          <a:bodyPr/>
          <a:lstStyle/>
          <a:p>
            <a:r>
              <a:rPr lang="en-GB" sz="1800" dirty="0"/>
              <a:t>Protect computers against brownout or blackout which may cause physical damages or data loss</a:t>
            </a:r>
            <a:br>
              <a:rPr lang="en-GB" sz="1800" dirty="0"/>
            </a:br>
            <a:r>
              <a:rPr lang="en-GB" sz="1800" dirty="0"/>
              <a:t>by using surge protectors and Uninterruptible power supply (UPS). </a:t>
            </a:r>
          </a:p>
          <a:p>
            <a:r>
              <a:rPr lang="en-GB" sz="1800" dirty="0"/>
              <a:t>For critical systems, most</a:t>
            </a:r>
            <a:br>
              <a:rPr lang="en-GB" sz="1800" dirty="0"/>
            </a:br>
            <a:r>
              <a:rPr lang="en-GB" sz="1800" dirty="0"/>
              <a:t>organizations have put into place fault tolerant systems. A </a:t>
            </a:r>
            <a:r>
              <a:rPr lang="en-GB" sz="1800" b="1" dirty="0"/>
              <a:t>fault tolerant system</a:t>
            </a:r>
            <a:r>
              <a:rPr lang="en-GB" sz="1800" dirty="0"/>
              <a:t> has redundant or duplicate storage, peripherals devices and software that provide a fail-over capability to backup components in the event of system failure.</a:t>
            </a:r>
            <a:br>
              <a:rPr lang="en-GB" sz="1800" dirty="0"/>
            </a:br>
            <a:r>
              <a:rPr lang="en-GB" sz="1800" b="1" dirty="0"/>
              <a:t>Disaster recovery plans</a:t>
            </a:r>
            <a:br>
              <a:rPr lang="en-GB" sz="1800" dirty="0"/>
            </a:br>
            <a:r>
              <a:rPr lang="en-GB" sz="1800" dirty="0"/>
              <a:t>Disaster recovery plan involves establishing offsite storage of an organization’s databases so that</a:t>
            </a:r>
            <a:br>
              <a:rPr lang="en-GB" sz="1800" dirty="0"/>
            </a:br>
            <a:r>
              <a:rPr lang="en-GB" sz="1800" dirty="0"/>
              <a:t>in case of disaster or fire accidents, the company would have backup copies to reconstruct lost</a:t>
            </a:r>
            <a:br>
              <a:rPr lang="en-GB" sz="1800" dirty="0"/>
            </a:br>
            <a:r>
              <a:rPr lang="en-GB" sz="1800" dirty="0"/>
              <a:t>data</a:t>
            </a:r>
            <a:br>
              <a:rPr lang="en-GB" sz="1800" dirty="0"/>
            </a:br>
            <a:r>
              <a:rPr lang="en-GB" sz="1800" dirty="0" err="1"/>
              <a:t>Data</a:t>
            </a:r>
            <a:r>
              <a:rPr lang="en-GB" sz="1800" dirty="0"/>
              <a:t> backup</a:t>
            </a:r>
            <a:br>
              <a:rPr lang="en-GB" sz="1800" dirty="0"/>
            </a:br>
            <a:endParaRPr lang="en-GB" sz="1800" dirty="0"/>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1800" b="1" dirty="0"/>
              <a:t>Computer Assisted Translation (CAT) </a:t>
            </a:r>
            <a:endParaRPr lang="en-GB" sz="1800" dirty="0"/>
          </a:p>
          <a:p>
            <a:r>
              <a:rPr lang="en-GB" sz="1800" dirty="0"/>
              <a:t>CAT is where a human translator uses computer software to help in the translation process. CAT software can reduce the amount of time that the translation takes. Current CAT tools are not always 100% accurate. They need a human to check for errors.	</a:t>
            </a:r>
          </a:p>
          <a:p>
            <a:pPr marL="0" indent="0">
              <a:buNone/>
            </a:pPr>
            <a:r>
              <a:rPr lang="en-GB" sz="1800" dirty="0"/>
              <a:t>Examples of different types of CAT tools include:	</a:t>
            </a:r>
          </a:p>
          <a:p>
            <a:pPr lvl="0"/>
            <a:r>
              <a:rPr lang="en-GB" sz="1800" b="1" dirty="0"/>
              <a:t>Spell checkers</a:t>
            </a:r>
            <a:r>
              <a:rPr lang="en-GB" sz="1800" dirty="0"/>
              <a:t> - These are usually built-into word processing software and can automatically flag-up spelling errors and suggest translations of miss-spelt words. NOTE: Most word-processors now allow the user to select the language in which to spell-check. </a:t>
            </a:r>
          </a:p>
          <a:p>
            <a:pPr lvl="0"/>
            <a:r>
              <a:rPr lang="en-GB" sz="1800" b="1" dirty="0"/>
              <a:t>Translation memory software</a:t>
            </a:r>
            <a:r>
              <a:rPr lang="en-GB" sz="1800" dirty="0"/>
              <a:t> -Translation memory software are databases which store translated text as the human translator works through it in order to be reused in the future.  Translated text is built-up in the database's memory and can be accessed by other translators in order to speed up their translation jobs. </a:t>
            </a:r>
          </a:p>
          <a:p>
            <a:pPr lvl="0"/>
            <a:r>
              <a:rPr lang="en-GB" sz="1800" b="1" dirty="0"/>
              <a:t>Language search-engine software</a:t>
            </a:r>
            <a:r>
              <a:rPr lang="en-GB" sz="1800" dirty="0"/>
              <a:t> - These are Internet based systems which allow translators to enter any text that they want translating and also to select which language they want the text translating into. The software will then search through a large collection of translation memory databases to try and find a match with the text entered into the search engine. If a match is found, translated text will be shown on-screen.</a:t>
            </a:r>
          </a:p>
        </p:txBody>
      </p:sp>
    </p:spTree>
    <p:extLst>
      <p:ext uri="{BB962C8B-B14F-4D97-AF65-F5344CB8AC3E}">
        <p14:creationId xmlns:p14="http://schemas.microsoft.com/office/powerpoint/2010/main" val="1164081800"/>
      </p:ext>
    </p:extLst>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100" b="1" dirty="0"/>
              <a:t>Impacts of Computer Aided Translation on everyday life:	</a:t>
            </a:r>
            <a:endParaRPr lang="en-GB" sz="2100" dirty="0"/>
          </a:p>
          <a:p>
            <a:pPr lvl="0"/>
            <a:r>
              <a:rPr lang="en-GB" sz="2100" b="1" dirty="0"/>
              <a:t>More accurate documents</a:t>
            </a:r>
            <a:r>
              <a:rPr lang="en-GB" sz="2100" dirty="0"/>
              <a:t> Spell checkers can quickly scan your word processed documents and automatically find spelling errors. Miss-spelt words can be quickly corrected to produce an error-free document.</a:t>
            </a:r>
          </a:p>
          <a:p>
            <a:pPr lvl="0"/>
            <a:r>
              <a:rPr lang="en-GB" sz="2100" b="1" dirty="0"/>
              <a:t>A more multilingual society</a:t>
            </a:r>
            <a:r>
              <a:rPr lang="en-GB" sz="2100" dirty="0"/>
              <a:t> Anyone with an Internet connection can access tools such as Google Translate and the vast collection of language databases that the tools can search through. This makes accessing other languages much easier than in the past and makes it easier for people to learn these new languages. </a:t>
            </a:r>
          </a:p>
          <a:p>
            <a:pPr lvl="0"/>
            <a:r>
              <a:rPr lang="en-GB" sz="2100" dirty="0"/>
              <a:t>NOTE: Google's new 'Voice Search' facility allows users to actually speak into a tablet or mobile phone and Google will automatically translate (and speak) the words or phrase in almost any language. </a:t>
            </a:r>
          </a:p>
          <a:p>
            <a:pPr lvl="0"/>
            <a:r>
              <a:rPr lang="en-GB" sz="2100" b="1" dirty="0"/>
              <a:t>Quicker and more efficient translations </a:t>
            </a:r>
            <a:r>
              <a:rPr lang="en-GB" sz="2100" dirty="0"/>
              <a:t>Foreign visitors to countries can be communicated with much easier through these CAT tools. They are especially useful in places like embassies where a wide-range of foreign visitors may need to communicate with local officials about problems or ask for advice etc.</a:t>
            </a:r>
          </a:p>
        </p:txBody>
      </p:sp>
    </p:spTree>
    <p:extLst>
      <p:ext uri="{BB962C8B-B14F-4D97-AF65-F5344CB8AC3E}">
        <p14:creationId xmlns:p14="http://schemas.microsoft.com/office/powerpoint/2010/main" val="2444922791"/>
      </p:ext>
    </p:extLst>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400" b="1" dirty="0"/>
              <a:t>3D and Holographic Imaging (aka holograms) </a:t>
            </a:r>
            <a:endParaRPr lang="en-GB" sz="2400" dirty="0"/>
          </a:p>
          <a:p>
            <a:r>
              <a:rPr lang="en-GB" sz="2400" dirty="0"/>
              <a:t>This is a technique where images are made to appear three-dimensional and to actually have depth.	Holograms work by taking two regular two-dimensional images of the same object and laying one on top of the other. 	</a:t>
            </a:r>
          </a:p>
          <a:p>
            <a:r>
              <a:rPr lang="en-GB" sz="2400" dirty="0"/>
              <a:t>The two-</a:t>
            </a:r>
            <a:r>
              <a:rPr lang="en-GB" sz="2400" dirty="0" err="1"/>
              <a:t>dimentional</a:t>
            </a:r>
            <a:r>
              <a:rPr lang="en-GB" sz="2400" dirty="0"/>
              <a:t> images need to have been shot at different angles. </a:t>
            </a:r>
          </a:p>
          <a:p>
            <a:r>
              <a:rPr lang="en-GB" sz="2400" dirty="0"/>
              <a:t>Two different types of laser beams are used to record the two-dimensional images onto a single photographic plate. This creates one single image that incorporates the angles of the original two-dimensional images. This produces a 3D effect. When viewing the image, human eyes see it from slightly different angles. The brain combines them into a three-dimensional image.</a:t>
            </a:r>
          </a:p>
        </p:txBody>
      </p:sp>
    </p:spTree>
    <p:extLst>
      <p:ext uri="{BB962C8B-B14F-4D97-AF65-F5344CB8AC3E}">
        <p14:creationId xmlns:p14="http://schemas.microsoft.com/office/powerpoint/2010/main" val="3560553300"/>
      </p:ext>
    </p:extLst>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pPr marL="0" indent="0">
              <a:buNone/>
            </a:pPr>
            <a:r>
              <a:rPr lang="en-GB" sz="2000" b="1" dirty="0"/>
              <a:t>Impacts of 3D imaging on everyday life:	</a:t>
            </a:r>
            <a:endParaRPr lang="en-GB" sz="2000" dirty="0"/>
          </a:p>
          <a:p>
            <a:pPr lvl="0"/>
            <a:r>
              <a:rPr lang="en-GB" sz="2000" b="1" dirty="0"/>
              <a:t>Improved security</a:t>
            </a:r>
            <a:r>
              <a:rPr lang="en-GB" sz="2000" dirty="0"/>
              <a:t> - Credit cards, ID cards, software and some bank notes include holograms as a way of trying to prevent forged duplicates being created. NOTE: Forgeries don't usually include a hologram as they are difficult and expensive to reproduce.</a:t>
            </a:r>
          </a:p>
          <a:p>
            <a:pPr lvl="0"/>
            <a:r>
              <a:rPr lang="en-GB" sz="2000" b="1" dirty="0"/>
              <a:t>Better movie experiences </a:t>
            </a:r>
            <a:r>
              <a:rPr lang="en-GB" sz="2000" dirty="0"/>
              <a:t>-Hollywood have been using 3D imaging within the production of movies for many years. These provide the viewer with a much more immersive experience. NOTE: 3D movies require the viewer to wear special glasses for the effect to take place. The glasses project two images shot at different angles (one in each eye) and your brain puts them together as one 3D image. </a:t>
            </a:r>
          </a:p>
          <a:p>
            <a:pPr lvl="0"/>
            <a:r>
              <a:rPr lang="en-GB" sz="2000" b="1" dirty="0"/>
              <a:t>Greater data storage</a:t>
            </a:r>
            <a:r>
              <a:rPr lang="en-GB" sz="2000" dirty="0"/>
              <a:t> - It is thought that the technology behind holograms will eventually be used to provide the means to store large amounts of data. Companies have already produced discs that use holographic layers that each have the potential to hold a massive 3.9 terabytes. NOTE: This is the equivalent of over 150 standard Blu-ray discs. </a:t>
            </a:r>
          </a:p>
        </p:txBody>
      </p:sp>
    </p:spTree>
    <p:extLst>
      <p:ext uri="{BB962C8B-B14F-4D97-AF65-F5344CB8AC3E}">
        <p14:creationId xmlns:p14="http://schemas.microsoft.com/office/powerpoint/2010/main" val="1616561290"/>
      </p:ext>
    </p:extLst>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2000" b="1" dirty="0"/>
              <a:t>Virtual Reality </a:t>
            </a:r>
            <a:endParaRPr lang="en-GB" sz="2000" dirty="0"/>
          </a:p>
          <a:p>
            <a:r>
              <a:rPr lang="en-GB" sz="2000" dirty="0"/>
              <a:t>Virtual reality is where computers are used to create an artificial environment that users can interact with as if it were real. Virtual reality is not really meant for gaming purposes. It is used for more serious purposes such as: </a:t>
            </a:r>
          </a:p>
          <a:p>
            <a:r>
              <a:rPr lang="en-GB" sz="2000" dirty="0"/>
              <a:t>Allowing architects to walk around a virtual version of their design (this gives a better idea of what the finished building will look like) </a:t>
            </a:r>
          </a:p>
          <a:p>
            <a:r>
              <a:rPr lang="en-GB" sz="2000" dirty="0"/>
              <a:t>Training soldiers in combat (flight simulation, battlefield simulation) </a:t>
            </a:r>
          </a:p>
          <a:p>
            <a:r>
              <a:rPr lang="en-GB" sz="2000" dirty="0"/>
              <a:t>Training surgeons (virtual patients can be operated on to provide experience to trainee surgeons). 	</a:t>
            </a:r>
          </a:p>
          <a:p>
            <a:pPr marL="0" indent="0">
              <a:buNone/>
            </a:pPr>
            <a:r>
              <a:rPr lang="en-GB" sz="2000" dirty="0"/>
              <a:t> As they walk around the virtual environment users will experience things in a similar way to the real world. For example: </a:t>
            </a:r>
          </a:p>
          <a:p>
            <a:r>
              <a:rPr lang="en-GB" sz="2000" dirty="0"/>
              <a:t>Objects get smaller as you walk away from them (and bigger as you move closer) </a:t>
            </a:r>
          </a:p>
          <a:p>
            <a:r>
              <a:rPr lang="en-GB" sz="2000" dirty="0"/>
              <a:t>The direction of sounds change as you move around </a:t>
            </a:r>
          </a:p>
          <a:p>
            <a:r>
              <a:rPr lang="en-GB" sz="2000" dirty="0"/>
              <a:t>Objects in the virtual world appear the same dimensions as they would in the real world (for example dogs are smaller than us but elephants are bigger). </a:t>
            </a:r>
          </a:p>
        </p:txBody>
      </p:sp>
    </p:spTree>
    <p:extLst>
      <p:ext uri="{BB962C8B-B14F-4D97-AF65-F5344CB8AC3E}">
        <p14:creationId xmlns:p14="http://schemas.microsoft.com/office/powerpoint/2010/main" val="1590318535"/>
      </p:ext>
    </p:extLst>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2000" b="1" dirty="0"/>
              <a:t>Virtual Reality </a:t>
            </a:r>
            <a:endParaRPr lang="en-GB" sz="2000" dirty="0"/>
          </a:p>
          <a:p>
            <a:r>
              <a:rPr lang="en-GB" sz="2000" dirty="0"/>
              <a:t>Virtual reality is where computers are used to create an artificial environment that users can interact with as if it were real. Virtual reality is not really meant for gaming purposes. It is used for more serious purposes such as: </a:t>
            </a:r>
          </a:p>
          <a:p>
            <a:r>
              <a:rPr lang="en-GB" sz="2000" dirty="0"/>
              <a:t>Allowing architects to walk around a virtual version of their design (this gives a better idea of what the finished building will look like) </a:t>
            </a:r>
          </a:p>
          <a:p>
            <a:r>
              <a:rPr lang="en-GB" sz="2000" dirty="0"/>
              <a:t>Training soldiers in combat (flight simulation, battlefield simulation) </a:t>
            </a:r>
          </a:p>
          <a:p>
            <a:r>
              <a:rPr lang="en-GB" sz="2000" dirty="0"/>
              <a:t>Training surgeons (virtual patients can be operated on to provide experience to trainee surgeons). 	</a:t>
            </a:r>
          </a:p>
          <a:p>
            <a:pPr marL="0" indent="0">
              <a:buNone/>
            </a:pPr>
            <a:r>
              <a:rPr lang="en-GB" sz="2000" dirty="0"/>
              <a:t> As they walk around the virtual environment users will experience things in a similar way to the real world. For example: </a:t>
            </a:r>
          </a:p>
          <a:p>
            <a:r>
              <a:rPr lang="en-GB" sz="2000" dirty="0"/>
              <a:t>Objects get smaller as you walk away from them (and bigger as you move closer) </a:t>
            </a:r>
          </a:p>
          <a:p>
            <a:r>
              <a:rPr lang="en-GB" sz="2000" dirty="0"/>
              <a:t>The direction of sounds change as you move around </a:t>
            </a:r>
          </a:p>
          <a:p>
            <a:r>
              <a:rPr lang="en-GB" sz="2000" dirty="0"/>
              <a:t>Objects in the virtual world appear the same dimensions as they would in the real world (for example dogs are smaller than us but elephants are bigger). </a:t>
            </a:r>
          </a:p>
        </p:txBody>
      </p:sp>
    </p:spTree>
    <p:extLst>
      <p:ext uri="{BB962C8B-B14F-4D97-AF65-F5344CB8AC3E}">
        <p14:creationId xmlns:p14="http://schemas.microsoft.com/office/powerpoint/2010/main" val="2160990741"/>
      </p:ext>
    </p:extLst>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US" sz="3200" dirty="0"/>
              <a:t>Application  areas and impacts of some emerging technologies </a:t>
            </a:r>
            <a:endParaRPr lang="en-GB" sz="3200" dirty="0"/>
          </a:p>
        </p:txBody>
      </p:sp>
      <p:sp>
        <p:nvSpPr>
          <p:cNvPr id="3075" name="Subtitle 2"/>
          <p:cNvSpPr>
            <a:spLocks noGrp="1"/>
          </p:cNvSpPr>
          <p:nvPr>
            <p:ph idx="1"/>
          </p:nvPr>
        </p:nvSpPr>
        <p:spPr>
          <a:xfrm>
            <a:off x="0" y="1005608"/>
            <a:ext cx="9144000" cy="5519736"/>
          </a:xfrm>
        </p:spPr>
        <p:txBody>
          <a:bodyPr/>
          <a:lstStyle/>
          <a:p>
            <a:r>
              <a:rPr lang="en-GB" sz="1800" b="1" dirty="0"/>
              <a:t>Impacts of Virtual Reality on everyday life:	</a:t>
            </a:r>
            <a:endParaRPr lang="en-GB" sz="1800" dirty="0"/>
          </a:p>
          <a:p>
            <a:pPr lvl="0"/>
            <a:r>
              <a:rPr lang="en-GB" sz="1800" b="1" dirty="0"/>
              <a:t>Improved medical surgeons</a:t>
            </a:r>
            <a:r>
              <a:rPr lang="en-GB" sz="1800" dirty="0"/>
              <a:t> - Surgeons can be trained using virtual patients. This allows them to practice over and over until they have perfected a particular surgery without risk to a real patient. </a:t>
            </a:r>
          </a:p>
          <a:p>
            <a:pPr lvl="0"/>
            <a:r>
              <a:rPr lang="en-GB" sz="1800" b="1" dirty="0"/>
              <a:t>Safer and stronger buildings</a:t>
            </a:r>
            <a:r>
              <a:rPr lang="en-GB" sz="1800" dirty="0"/>
              <a:t>  - Virtual buildings allow architects to walk around to experience what the building would look like when completed and check for potential errors before the actual building is constructed. This allows architects to modify designs quickly and cheaply and will, potentially, allow for the development of much larger and safer buildings than we currently have.</a:t>
            </a:r>
          </a:p>
          <a:p>
            <a:pPr lvl="0"/>
            <a:r>
              <a:rPr lang="en-GB" sz="1800" b="1" dirty="0"/>
              <a:t>More effective treatment of phobias</a:t>
            </a:r>
            <a:r>
              <a:rPr lang="en-GB" sz="1800" dirty="0"/>
              <a:t> - VR is being used to help patients overcome phobias and anxieties. People can experience a tame, controlled version of what they are afraid of. Slowly the person becomes used to the situation and can relax. </a:t>
            </a:r>
          </a:p>
          <a:p>
            <a:pPr lvl="0"/>
            <a:r>
              <a:rPr lang="en-GB" sz="1800" b="1" dirty="0"/>
              <a:t>Training in dangerous situations</a:t>
            </a:r>
            <a:r>
              <a:rPr lang="en-GB" sz="1800" dirty="0"/>
              <a:t> - VR can be used for training in dangerous situations where it is impossible to practice the real thing. For example: A large fire in an office building could never be set up in reality, but it could in a virtual environment. This will allow workers to practice emergency evacuation in a safe environment. </a:t>
            </a:r>
          </a:p>
          <a:p>
            <a:pPr lvl="0"/>
            <a:r>
              <a:rPr lang="en-GB" sz="1800" b="1" dirty="0"/>
              <a:t>More realistic education - </a:t>
            </a:r>
            <a:r>
              <a:rPr lang="en-GB" sz="1800" dirty="0"/>
              <a:t>VR can give students the opportunity to learn in a much more interactive way. For example: Astronomy students can learn about the solar system by engaging with the objects in the virtual environment. </a:t>
            </a:r>
          </a:p>
        </p:txBody>
      </p:sp>
    </p:spTree>
    <p:extLst>
      <p:ext uri="{BB962C8B-B14F-4D97-AF65-F5344CB8AC3E}">
        <p14:creationId xmlns:p14="http://schemas.microsoft.com/office/powerpoint/2010/main" val="3645740171"/>
      </p:ext>
    </p:extLst>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4. ICT Industry</a:t>
            </a:r>
          </a:p>
        </p:txBody>
      </p:sp>
      <p:sp>
        <p:nvSpPr>
          <p:cNvPr id="3075" name="Subtitle 2"/>
          <p:cNvSpPr>
            <a:spLocks noGrp="1"/>
          </p:cNvSpPr>
          <p:nvPr>
            <p:ph idx="1"/>
          </p:nvPr>
        </p:nvSpPr>
        <p:spPr/>
        <p:txBody>
          <a:bodyPr/>
          <a:lstStyle/>
          <a:p>
            <a:pPr marL="0" indent="0">
              <a:spcBef>
                <a:spcPts val="0"/>
              </a:spcBef>
              <a:buNone/>
            </a:pPr>
            <a:r>
              <a:rPr lang="en-US" sz="4000" b="1" baseline="-25000" dirty="0"/>
              <a:t>Sub topic Objectives:</a:t>
            </a:r>
          </a:p>
          <a:p>
            <a:pPr lvl="0"/>
            <a:r>
              <a:rPr lang="en-GB" sz="3600" dirty="0"/>
              <a:t>Careers in the ICT industry  </a:t>
            </a:r>
          </a:p>
          <a:p>
            <a:pPr lvl="1"/>
            <a:r>
              <a:rPr lang="en-US" sz="3200" i="1" dirty="0"/>
              <a:t>explain the meaning of careers in the ICT industry. </a:t>
            </a:r>
            <a:endParaRPr lang="en-GB" sz="3200" dirty="0"/>
          </a:p>
          <a:p>
            <a:pPr lvl="1"/>
            <a:r>
              <a:rPr lang="en-US" sz="3200" i="1" dirty="0"/>
              <a:t>appreciate careers in the ICT industry. </a:t>
            </a:r>
            <a:endParaRPr lang="en-GB" sz="3200" dirty="0"/>
          </a:p>
          <a:p>
            <a:pPr lvl="0"/>
            <a:r>
              <a:rPr lang="en-GB" sz="3600" dirty="0"/>
              <a:t>ICT in SMEs </a:t>
            </a:r>
          </a:p>
          <a:p>
            <a:pPr lvl="1"/>
            <a:r>
              <a:rPr lang="en-US" i="1" dirty="0"/>
              <a:t>identify the potential of ICTs for earning.</a:t>
            </a:r>
            <a:br>
              <a:rPr lang="en-GB" sz="2400" baseline="-25000" dirty="0"/>
            </a:br>
            <a:br>
              <a:rPr lang="en-GB" sz="2400" baseline="-25000" dirty="0"/>
            </a:br>
            <a:endParaRPr lang="en-US" sz="2400" baseline="-25000" dirty="0"/>
          </a:p>
        </p:txBody>
      </p:sp>
    </p:spTree>
    <p:extLst>
      <p:ext uri="{BB962C8B-B14F-4D97-AF65-F5344CB8AC3E}">
        <p14:creationId xmlns:p14="http://schemas.microsoft.com/office/powerpoint/2010/main" val="2097540194"/>
      </p:ext>
    </p:extLst>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lvl="0"/>
            <a:r>
              <a:rPr lang="en-GB" sz="3200" dirty="0"/>
              <a:t>Careers in the ICT industry  </a:t>
            </a:r>
          </a:p>
        </p:txBody>
      </p:sp>
      <p:sp>
        <p:nvSpPr>
          <p:cNvPr id="3075" name="Subtitle 2"/>
          <p:cNvSpPr>
            <a:spLocks noGrp="1"/>
          </p:cNvSpPr>
          <p:nvPr>
            <p:ph idx="1"/>
          </p:nvPr>
        </p:nvSpPr>
        <p:spPr/>
        <p:txBody>
          <a:bodyPr/>
          <a:lstStyle/>
          <a:p>
            <a:r>
              <a:rPr lang="en-US" sz="2800" b="1" dirty="0"/>
              <a:t>ICT industry  </a:t>
            </a:r>
            <a:endParaRPr lang="en-GB" sz="2800" b="1" dirty="0"/>
          </a:p>
          <a:p>
            <a:r>
              <a:rPr lang="en-US" sz="2800" dirty="0"/>
              <a:t>Information and communication technology (ICT) has created new job titles such as computer operators, computer technicians, system analyst, computer programmers, software engineer, information systems manager, data base administrator, computer trainer, web administrator, computer graphics designers, system administrators and network administrator. </a:t>
            </a:r>
          </a:p>
        </p:txBody>
      </p:sp>
    </p:spTree>
    <p:extLst>
      <p:ext uri="{BB962C8B-B14F-4D97-AF65-F5344CB8AC3E}">
        <p14:creationId xmlns:p14="http://schemas.microsoft.com/office/powerpoint/2010/main" val="2097540194"/>
      </p:ext>
    </p:extLst>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i="1" dirty="0"/>
              <a:t>Meaning of careers in the ICT industry</a:t>
            </a:r>
            <a:endParaRPr lang="en-GB" sz="3200" b="1" i="1" dirty="0"/>
          </a:p>
        </p:txBody>
      </p:sp>
      <p:sp>
        <p:nvSpPr>
          <p:cNvPr id="3075" name="Subtitle 2"/>
          <p:cNvSpPr>
            <a:spLocks noGrp="1"/>
          </p:cNvSpPr>
          <p:nvPr>
            <p:ph idx="1"/>
          </p:nvPr>
        </p:nvSpPr>
        <p:spPr/>
        <p:txBody>
          <a:bodyPr/>
          <a:lstStyle/>
          <a:p>
            <a:r>
              <a:rPr lang="en-US" sz="2800" b="1" dirty="0"/>
              <a:t>System analyst </a:t>
            </a:r>
            <a:endParaRPr lang="en-GB" sz="2800" b="1" dirty="0"/>
          </a:p>
          <a:p>
            <a:r>
              <a:rPr lang="en-US" sz="2800" dirty="0"/>
              <a:t>This a person who is responsible for analyzing a company’s needs or problems then designs and develops a computer based information system. </a:t>
            </a:r>
          </a:p>
          <a:p>
            <a:r>
              <a:rPr lang="en-US" sz="2800" b="1" dirty="0"/>
              <a:t> Some of the responsibilities of a system analyst include: </a:t>
            </a:r>
            <a:endParaRPr lang="en-GB" sz="2800" b="1" dirty="0"/>
          </a:p>
          <a:p>
            <a:pPr lvl="0"/>
            <a:r>
              <a:rPr lang="en-US" sz="2800" dirty="0"/>
              <a:t>Reviewing the current manual or redundant information system and making recommendations on how to replace it with a more efficient one. </a:t>
            </a:r>
            <a:endParaRPr lang="en-GB" sz="2800" dirty="0"/>
          </a:p>
          <a:p>
            <a:pPr lvl="0"/>
            <a:r>
              <a:rPr lang="en-US" sz="2800" dirty="0"/>
              <a:t>Working with programmers to construct and test the system. </a:t>
            </a:r>
            <a:endParaRPr lang="en-GB" sz="2800" dirty="0"/>
          </a:p>
          <a:p>
            <a:pPr lvl="0"/>
            <a:r>
              <a:rPr lang="en-US" sz="2800" dirty="0"/>
              <a:t>Coordinating training for users of the new system. </a:t>
            </a:r>
            <a:endParaRPr lang="en-GB" sz="2800" dirty="0"/>
          </a:p>
        </p:txBody>
      </p:sp>
    </p:spTree>
    <p:extLst>
      <p:ext uri="{BB962C8B-B14F-4D97-AF65-F5344CB8AC3E}">
        <p14:creationId xmlns:p14="http://schemas.microsoft.com/office/powerpoint/2010/main" val="2567883192"/>
      </p:ext>
    </p:extLst>
  </p:cSld>
  <p:clrMapOvr>
    <a:masterClrMapping/>
  </p:clrMapOvr>
  <p:transition spd="slow"/>
</p:sld>
</file>

<file path=ppt/theme/theme1.xml><?xml version="1.0" encoding="utf-8"?>
<a:theme xmlns:a="http://schemas.openxmlformats.org/drawingml/2006/main" name="SubICTForUganda">
  <a:themeElements>
    <a:clrScheme name="Custom 2">
      <a:dk1>
        <a:sysClr val="windowText" lastClr="000000"/>
      </a:dk1>
      <a:lt1>
        <a:sysClr val="window" lastClr="FFFFFF"/>
      </a:lt1>
      <a:dk2>
        <a:srgbClr val="4E3B30"/>
      </a:dk2>
      <a:lt2>
        <a:srgbClr val="FBEEC9"/>
      </a:lt2>
      <a:accent1>
        <a:srgbClr val="F0A22E"/>
      </a:accent1>
      <a:accent2>
        <a:srgbClr val="C00000"/>
      </a:accent2>
      <a:accent3>
        <a:srgbClr val="A6CB6B"/>
      </a:accent3>
      <a:accent4>
        <a:srgbClr val="A19574"/>
      </a:accent4>
      <a:accent5>
        <a:srgbClr val="A5644E"/>
      </a:accent5>
      <a:accent6>
        <a:srgbClr val="C17529"/>
      </a:accent6>
      <a:hlink>
        <a:srgbClr val="AD1F1F"/>
      </a:hlink>
      <a:folHlink>
        <a:srgbClr val="FFC42F"/>
      </a:folHlink>
    </a:clrScheme>
    <a:fontScheme name="MIS12">
      <a:majorFont>
        <a:latin typeface="Cambri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ubICTForUganda" id="{6CE2E6CA-FC79-4C56-9866-484B5A2A06D1}" vid="{D6DA320D-04A1-47D3-A43E-D719D2AB46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1.PowerPoint Version Ev C</Template>
  <TotalTime>3117</TotalTime>
  <Words>12767</Words>
  <Application>Microsoft Office PowerPoint</Application>
  <PresentationFormat>On-screen Show (4:3)</PresentationFormat>
  <Paragraphs>822</Paragraphs>
  <Slides>120</Slides>
  <Notes>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120</vt:i4>
      </vt:variant>
    </vt:vector>
  </HeadingPairs>
  <TitlesOfParts>
    <vt:vector size="133" baseType="lpstr">
      <vt:lpstr>Arial Unicode MS</vt:lpstr>
      <vt:lpstr>Arial</vt:lpstr>
      <vt:lpstr>Arial (W1)</vt:lpstr>
      <vt:lpstr>Arial Narrow</vt:lpstr>
      <vt:lpstr>Book Antiqua</vt:lpstr>
      <vt:lpstr>Calibri</vt:lpstr>
      <vt:lpstr>Cambria</vt:lpstr>
      <vt:lpstr>Mangal</vt:lpstr>
      <vt:lpstr>Monotype Sorts</vt:lpstr>
      <vt:lpstr>Times New Roman</vt:lpstr>
      <vt:lpstr>Tw Cen MT Condensed</vt:lpstr>
      <vt:lpstr>Wingdings</vt:lpstr>
      <vt:lpstr>SubICTForUganda</vt:lpstr>
      <vt:lpstr>Subsidiary ICT for Uganda</vt:lpstr>
      <vt:lpstr>Background</vt:lpstr>
      <vt:lpstr>Presentation Outline</vt:lpstr>
      <vt:lpstr>Sub Topic 1: Computer System Security </vt:lpstr>
      <vt:lpstr>a. Computer security   i. Forms of computer security (data and physical security)</vt:lpstr>
      <vt:lpstr>a. Computer security   i. Forms of computer security (data and physical security)</vt:lpstr>
      <vt:lpstr>a. Computer security  ii. Security threats for  (hardware  and software)</vt:lpstr>
      <vt:lpstr>a. Computer security  ii. Security threats for  (hardware  and software)</vt:lpstr>
      <vt:lpstr>a. Computer security  ii. Security threats for  (hardware  and software)</vt:lpstr>
      <vt:lpstr>a. Computer security  ii. Security threats for  (hardware  and software)</vt:lpstr>
      <vt:lpstr>a. Computer security  ii. Security threats for  (hardware  and software)</vt:lpstr>
      <vt:lpstr>a. Computer security  ii. Security threats for  (hardware  and software)</vt:lpstr>
      <vt:lpstr>a. Computer security  ii. Security threats for  (hardware  and software)</vt:lpstr>
      <vt:lpstr>a. Computer security  ii. Security threats for  (hardware  and software)</vt:lpstr>
      <vt:lpstr>a. Computer security iii. Explaining the meaning of a computer virus. </vt:lpstr>
      <vt:lpstr>a. Computer security iii. Explaining the meaning of a computer virus. </vt:lpstr>
      <vt:lpstr>a. Computer security iii. Explaining the meaning of a computer virus. </vt:lpstr>
      <vt:lpstr>iii. Explaining the meaning of a computer virus. </vt:lpstr>
      <vt:lpstr>a. Computer security iii. Explaining the meaning of a computer virus. </vt:lpstr>
      <vt:lpstr>a. Computer security iii. Explaining the meaning of a computer virus. </vt:lpstr>
      <vt:lpstr>a. Computer security iii. Explaining the meaning of a computer virus. </vt:lpstr>
      <vt:lpstr>iii. Explaining the meaning of a computer virus. </vt:lpstr>
      <vt:lpstr>iv. How viruses are spread on standalone and networked computers. </vt:lpstr>
      <vt:lpstr>iv. How viruses are spread on standalone and networked computers. </vt:lpstr>
      <vt:lpstr>v. The concept of hacking. </vt:lpstr>
      <vt:lpstr>v. The concept of hacking. </vt:lpstr>
      <vt:lpstr>vi. Explaining how denial of service attacks, backdoors, spoofing are carried out. </vt:lpstr>
      <vt:lpstr>vi. Explaining how denial of service attacks, backdoors, spoofing are carried out. </vt:lpstr>
      <vt:lpstr>vi. Explaining how denial of service attacks, backdoors, spoofing are carried out. </vt:lpstr>
      <vt:lpstr>vi. Explaining how denial of service attacks, backdoors, spoofing are carried out. </vt:lpstr>
      <vt:lpstr>vi. Explaining how denial of service attacks, backdoors, spoofing are carried out.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 Identifying appropriate ways of protecting data in computer systems. </vt:lpstr>
      <vt:lpstr>viii. Identifying types of computer crimes</vt:lpstr>
      <vt:lpstr>viii. Identifying types of computer crimes</vt:lpstr>
      <vt:lpstr>viii. Identifying types of computer crimes</vt:lpstr>
      <vt:lpstr>viii. Identifying types of computer crimes</vt:lpstr>
      <vt:lpstr>viii. Identifying types of computer crimes</vt:lpstr>
      <vt:lpstr>Sub Topic 2. Privacy and ICT Ethical Issues </vt:lpstr>
      <vt:lpstr>a. ICT ethics and society </vt:lpstr>
      <vt:lpstr>a. ICT ethics and society </vt:lpstr>
      <vt:lpstr>a. ICT ethics and society </vt:lpstr>
      <vt:lpstr>a. ICT ethics and society </vt:lpstr>
      <vt:lpstr>a. ICT ethics and society </vt:lpstr>
      <vt:lpstr>b. Intellectual property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c. Information privacy</vt:lpstr>
      <vt:lpstr>Sub Topic 3. Emerging   Technologies </vt:lpstr>
      <vt:lpstr>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Application  areas and impacts of some emerging technologies </vt:lpstr>
      <vt:lpstr>Sub Topic 4. ICT Industry</vt:lpstr>
      <vt:lpstr>Careers in the ICT industry  </vt:lpstr>
      <vt:lpstr>Meaning of careers in the ICT industry</vt:lpstr>
      <vt:lpstr>Meaning of careers in the ICT industry</vt:lpstr>
      <vt:lpstr>Meaning of careers in the ICT industry</vt:lpstr>
      <vt:lpstr>Meaning of careers in the ICT industry cont</vt:lpstr>
      <vt:lpstr>Meaning of careers in the ICT industry</vt:lpstr>
      <vt:lpstr>Meaning of careers in the ICT industry</vt:lpstr>
      <vt:lpstr>Meaning of careers in the ICT industry</vt:lpstr>
      <vt:lpstr>Meaning of careers in the ICT industry</vt:lpstr>
      <vt:lpstr>ICT in SMEs </vt:lpstr>
      <vt:lpstr>ICT in SMEs </vt:lpstr>
      <vt:lpstr>ICT in SMEs </vt:lpstr>
      <vt:lpstr>ICT in SMEs </vt:lpstr>
      <vt:lpstr>ICT in SMEs </vt:lpstr>
      <vt:lpstr>ICT in SMEs </vt:lpstr>
      <vt:lpstr>ICT in SMEs </vt:lpstr>
      <vt:lpstr>ICT in SMEs </vt:lpstr>
      <vt:lpstr>ICT in SMEs </vt:lpstr>
      <vt:lpstr>ICT in SMEs </vt:lpstr>
      <vt:lpstr>ICT in SMEs </vt:lpstr>
      <vt:lpstr>ICT in SMEs </vt:lpstr>
      <vt:lpstr>ICT in SMEs </vt:lpstr>
      <vt:lpstr>Subsidiary ICT for Uganda</vt:lpstr>
    </vt:vector>
  </TitlesOfParts>
  <Company>Sharebility Uganda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 System Security, ICT Ethical Issues and Emerging Technologies</dc:title>
  <dc:creator>Rogers Mukalele</dc:creator>
  <cp:keywords>UACE, NCDC, UNEB, SUB ICT, Mukalele</cp:keywords>
  <cp:lastModifiedBy>Kakuru Benard</cp:lastModifiedBy>
  <cp:revision>287</cp:revision>
  <dcterms:created xsi:type="dcterms:W3CDTF">2012-08-28T13:36:21Z</dcterms:created>
  <dcterms:modified xsi:type="dcterms:W3CDTF">2024-03-26T17:39:28Z</dcterms:modified>
</cp:coreProperties>
</file>

<file path=docProps/thumbnail.jpeg>
</file>